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864" r:id="rId5"/>
  </p:sldMasterIdLst>
  <p:notesMasterIdLst>
    <p:notesMasterId r:id="rId20"/>
  </p:notesMasterIdLst>
  <p:sldIdLst>
    <p:sldId id="256" r:id="rId6"/>
    <p:sldId id="277" r:id="rId7"/>
    <p:sldId id="281" r:id="rId8"/>
    <p:sldId id="282" r:id="rId9"/>
    <p:sldId id="283" r:id="rId10"/>
    <p:sldId id="285" r:id="rId11"/>
    <p:sldId id="286" r:id="rId12"/>
    <p:sldId id="287" r:id="rId13"/>
    <p:sldId id="284" r:id="rId14"/>
    <p:sldId id="288" r:id="rId15"/>
    <p:sldId id="289" r:id="rId16"/>
    <p:sldId id="279" r:id="rId17"/>
    <p:sldId id="280" r:id="rId18"/>
    <p:sldId id="290" r:id="rId19"/>
  </p:sldIdLst>
  <p:sldSz cx="9144000" cy="6858000" type="screen4x3"/>
  <p:notesSz cx="6858000" cy="9144000"/>
  <p:embeddedFontLst>
    <p:embeddedFont>
      <p:font typeface="Tahoma" pitchFamily="34" charset="0"/>
      <p:regular r:id="rId21"/>
      <p:bold r:id="rId22"/>
    </p:embeddedFont>
    <p:embeddedFont>
      <p:font typeface="Arial Narrow" pitchFamily="34" charset="0"/>
      <p:regular r:id="rId23"/>
      <p:bold r:id="rId24"/>
      <p:italic r:id="rId25"/>
      <p:boldItalic r:id="rId26"/>
    </p:embeddedFont>
    <p:embeddedFont>
      <p:font typeface="Corbel" pitchFamily="34" charset="0"/>
      <p:regular r:id="rId27"/>
      <p:bold r:id="rId28"/>
      <p:italic r:id="rId29"/>
      <p:boldItalic r:id="rId30"/>
    </p:embeddedFont>
    <p:embeddedFont>
      <p:font typeface="Tunga" pitchFamily="34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78023" autoAdjust="0"/>
  </p:normalViewPr>
  <p:slideViewPr>
    <p:cSldViewPr>
      <p:cViewPr varScale="1">
        <p:scale>
          <a:sx n="79" d="100"/>
          <a:sy n="79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Article</a:t>
            </a:r>
            <a:r>
              <a:rPr lang="en-US" baseline="0"/>
              <a:t> Creation Growth Over Time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English</c:v>
                </c:pt>
              </c:strCache>
            </c:strRef>
          </c:tx>
          <c:marker>
            <c:symbol val="none"/>
          </c:marker>
          <c:cat>
            <c:numRef>
              <c:f>Sheet1!$E$5:$K$5</c:f>
              <c:numCache>
                <c:formatCode>m/d/yyyy</c:formatCode>
                <c:ptCount val="7"/>
                <c:pt idx="0">
                  <c:v>36906</c:v>
                </c:pt>
                <c:pt idx="1">
                  <c:v>36922</c:v>
                </c:pt>
                <c:pt idx="2">
                  <c:v>36981</c:v>
                </c:pt>
                <c:pt idx="3">
                  <c:v>37102</c:v>
                </c:pt>
                <c:pt idx="4">
                  <c:v>37256</c:v>
                </c:pt>
                <c:pt idx="5">
                  <c:v>39630</c:v>
                </c:pt>
                <c:pt idx="6">
                  <c:v>41214</c:v>
                </c:pt>
              </c:numCache>
            </c:numRef>
          </c:cat>
          <c:val>
            <c:numRef>
              <c:f>Sheet1!$E$6:$K$6</c:f>
              <c:numCache>
                <c:formatCode>General</c:formatCode>
                <c:ptCount val="7"/>
                <c:pt idx="0">
                  <c:v>0</c:v>
                </c:pt>
                <c:pt idx="1">
                  <c:v>617</c:v>
                </c:pt>
                <c:pt idx="2">
                  <c:v>2221</c:v>
                </c:pt>
                <c:pt idx="3">
                  <c:v>7243</c:v>
                </c:pt>
                <c:pt idx="4" formatCode="#,##0">
                  <c:v>19000</c:v>
                </c:pt>
                <c:pt idx="5" formatCode="#,##0">
                  <c:v>2400000</c:v>
                </c:pt>
                <c:pt idx="6" formatCode="#,##0">
                  <c:v>4000000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German</c:v>
                </c:pt>
              </c:strCache>
            </c:strRef>
          </c:tx>
          <c:marker>
            <c:symbol val="none"/>
          </c:marker>
          <c:cat>
            <c:numRef>
              <c:f>Sheet1!$E$5:$K$5</c:f>
              <c:numCache>
                <c:formatCode>m/d/yyyy</c:formatCode>
                <c:ptCount val="7"/>
                <c:pt idx="0">
                  <c:v>36906</c:v>
                </c:pt>
                <c:pt idx="1">
                  <c:v>36922</c:v>
                </c:pt>
                <c:pt idx="2">
                  <c:v>36981</c:v>
                </c:pt>
                <c:pt idx="3">
                  <c:v>37102</c:v>
                </c:pt>
                <c:pt idx="4">
                  <c:v>37256</c:v>
                </c:pt>
                <c:pt idx="5">
                  <c:v>39630</c:v>
                </c:pt>
                <c:pt idx="6">
                  <c:v>41214</c:v>
                </c:pt>
              </c:numCache>
            </c:numRef>
          </c:cat>
          <c:val>
            <c:numRef>
              <c:f>Sheet1!$E$7:$K$7</c:f>
              <c:numCache>
                <c:formatCode>General</c:formatCode>
                <c:ptCount val="7"/>
                <c:pt idx="0">
                  <c:v>0</c:v>
                </c:pt>
                <c:pt idx="5" formatCode="#,##0">
                  <c:v>500000</c:v>
                </c:pt>
                <c:pt idx="6" formatCode="#,##0">
                  <c:v>1430000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Sheet1!$D$8</c:f>
              <c:strCache>
                <c:ptCount val="1"/>
                <c:pt idx="0">
                  <c:v>Polish</c:v>
                </c:pt>
              </c:strCache>
            </c:strRef>
          </c:tx>
          <c:marker>
            <c:symbol val="none"/>
          </c:marker>
          <c:cat>
            <c:numRef>
              <c:f>Sheet1!$E$5:$K$5</c:f>
              <c:numCache>
                <c:formatCode>m/d/yyyy</c:formatCode>
                <c:ptCount val="7"/>
                <c:pt idx="0">
                  <c:v>36906</c:v>
                </c:pt>
                <c:pt idx="1">
                  <c:v>36922</c:v>
                </c:pt>
                <c:pt idx="2">
                  <c:v>36981</c:v>
                </c:pt>
                <c:pt idx="3">
                  <c:v>37102</c:v>
                </c:pt>
                <c:pt idx="4">
                  <c:v>37256</c:v>
                </c:pt>
                <c:pt idx="5">
                  <c:v>39630</c:v>
                </c:pt>
                <c:pt idx="6">
                  <c:v>41214</c:v>
                </c:pt>
              </c:numCache>
            </c:numRef>
          </c:cat>
          <c:val>
            <c:numRef>
              <c:f>Sheet1!$E$8:$K$8</c:f>
              <c:numCache>
                <c:formatCode>General</c:formatCode>
                <c:ptCount val="7"/>
                <c:pt idx="0">
                  <c:v>0</c:v>
                </c:pt>
                <c:pt idx="5" formatCode="#,##0">
                  <c:v>500000</c:v>
                </c:pt>
                <c:pt idx="6" formatCode="#,##0">
                  <c:v>1270000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Sheet1!$D$9</c:f>
              <c:strCache>
                <c:ptCount val="1"/>
                <c:pt idx="0">
                  <c:v>French</c:v>
                </c:pt>
              </c:strCache>
            </c:strRef>
          </c:tx>
          <c:marker>
            <c:symbol val="none"/>
          </c:marker>
          <c:cat>
            <c:numRef>
              <c:f>Sheet1!$E$5:$K$5</c:f>
              <c:numCache>
                <c:formatCode>m/d/yyyy</c:formatCode>
                <c:ptCount val="7"/>
                <c:pt idx="0">
                  <c:v>36906</c:v>
                </c:pt>
                <c:pt idx="1">
                  <c:v>36922</c:v>
                </c:pt>
                <c:pt idx="2">
                  <c:v>36981</c:v>
                </c:pt>
                <c:pt idx="3">
                  <c:v>37102</c:v>
                </c:pt>
                <c:pt idx="4">
                  <c:v>37256</c:v>
                </c:pt>
                <c:pt idx="5">
                  <c:v>39630</c:v>
                </c:pt>
                <c:pt idx="6">
                  <c:v>41214</c:v>
                </c:pt>
              </c:numCache>
            </c:numRef>
          </c:cat>
          <c:val>
            <c:numRef>
              <c:f>Sheet1!$E$9:$K$9</c:f>
              <c:numCache>
                <c:formatCode>General</c:formatCode>
                <c:ptCount val="7"/>
                <c:pt idx="0">
                  <c:v>0</c:v>
                </c:pt>
                <c:pt idx="5" formatCode="#,##0">
                  <c:v>500000</c:v>
                </c:pt>
                <c:pt idx="6" formatCode="#,##0">
                  <c:v>908000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11488"/>
        <c:axId val="210928768"/>
      </c:lineChart>
      <c:dateAx>
        <c:axId val="2101114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10928768"/>
        <c:crosses val="autoZero"/>
        <c:auto val="1"/>
        <c:lblOffset val="100"/>
        <c:baseTimeUnit val="days"/>
      </c:dateAx>
      <c:valAx>
        <c:axId val="21092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111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7419-A2A6-43D3-A797-00CE0349AE70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F740-DAD8-4FBE-81AC-DF6A42771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5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617 articles by end of January</a:t>
            </a:r>
          </a:p>
          <a:p>
            <a:r>
              <a:rPr lang="en-US" dirty="0" smtClean="0"/>
              <a:t>March saw 2,221 articles</a:t>
            </a:r>
          </a:p>
          <a:p>
            <a:r>
              <a:rPr lang="en-US" dirty="0" smtClean="0"/>
              <a:t>July had 7,243</a:t>
            </a:r>
          </a:p>
          <a:p>
            <a:r>
              <a:rPr lang="en-US" dirty="0" smtClean="0"/>
              <a:t>EOY 2001 Wikipedia had over 19,000</a:t>
            </a:r>
          </a:p>
          <a:p>
            <a:r>
              <a:rPr lang="en-US" dirty="0" smtClean="0"/>
              <a:t>Mid-2008 had 2.4 million article in English and more than 500K each in German, Polish and French with more than 250K in each of six other languages.</a:t>
            </a:r>
          </a:p>
          <a:p>
            <a:r>
              <a:rPr lang="en-US" dirty="0" smtClean="0"/>
              <a:t>Today (late 2012), Wikipedia has over 4 million English articles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9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3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4F740-DAD8-4FBE-81AC-DF6A427711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3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23334"/>
            <a:ext cx="9144000" cy="321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589867"/>
            <a:ext cx="9144000" cy="28194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74" y="2447925"/>
            <a:ext cx="7286625" cy="1152525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" y="3714750"/>
            <a:ext cx="7296150" cy="100012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equifax_chevron_blend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2930" y="2269065"/>
            <a:ext cx="1390036" cy="2633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equifax_accelerator_rgb.png"/>
          <p:cNvPicPr>
            <a:picLocks noChangeAspect="1"/>
          </p:cNvPicPr>
          <p:nvPr/>
        </p:nvPicPr>
        <p:blipFill>
          <a:blip r:embed="rId3" cstate="print"/>
          <a:srcRect l="12235"/>
          <a:stretch>
            <a:fillRect/>
          </a:stretch>
        </p:blipFill>
        <p:spPr>
          <a:xfrm>
            <a:off x="424" y="502180"/>
            <a:ext cx="9143576" cy="238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962027" y="1327150"/>
            <a:ext cx="24669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56622" y="3247789"/>
            <a:ext cx="668867" cy="365125"/>
          </a:xfrm>
        </p:spPr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00" b="93333"/>
          <a:stretch>
            <a:fillRect/>
          </a:stretch>
        </p:blipFill>
        <p:spPr>
          <a:xfrm rot="5400000">
            <a:off x="8092475" y="594395"/>
            <a:ext cx="1645920" cy="45713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383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equifa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198460" y="740429"/>
            <a:ext cx="1284050" cy="241474"/>
          </a:xfrm>
          <a:prstGeom prst="rect">
            <a:avLst/>
          </a:prstGeom>
        </p:spPr>
      </p:pic>
      <p:pic>
        <p:nvPicPr>
          <p:cNvPr id="11" name="Picture 10" descr="equifax_accelerator_rgb.png"/>
          <p:cNvPicPr>
            <a:picLocks noChangeAspect="1"/>
          </p:cNvPicPr>
          <p:nvPr/>
        </p:nvPicPr>
        <p:blipFill>
          <a:blip r:embed="rId4" cstate="print"/>
          <a:srcRect l="34196"/>
          <a:stretch>
            <a:fillRect/>
          </a:stretch>
        </p:blipFill>
        <p:spPr>
          <a:xfrm rot="5400000">
            <a:off x="5064634" y="3311189"/>
            <a:ext cx="6855295" cy="238325"/>
          </a:xfrm>
          <a:prstGeom prst="rect">
            <a:avLst/>
          </a:prstGeom>
        </p:spPr>
      </p:pic>
      <p:pic>
        <p:nvPicPr>
          <p:cNvPr id="12" name="Picture 11" descr="IEE 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846667" y="5558351"/>
            <a:ext cx="2180014" cy="104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12,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23334"/>
            <a:ext cx="9144000" cy="321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589867"/>
            <a:ext cx="9144000" cy="28194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3597275"/>
            <a:ext cx="7323138" cy="1146175"/>
          </a:xfrm>
        </p:spPr>
        <p:txBody>
          <a:bodyPr anchor="t">
            <a:normAutofit/>
          </a:bodyPr>
          <a:lstStyle>
            <a:lvl1pPr algn="r">
              <a:defRPr sz="3600" b="1" cap="all">
                <a:solidFill>
                  <a:schemeClr val="accent4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2447925"/>
            <a:ext cx="7332662" cy="114935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equifax_chevron_blend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2930" y="2269065"/>
            <a:ext cx="1390036" cy="26337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equifax_accelerator_rgb.png"/>
          <p:cNvPicPr>
            <a:picLocks noChangeAspect="1"/>
          </p:cNvPicPr>
          <p:nvPr/>
        </p:nvPicPr>
        <p:blipFill>
          <a:blip r:embed="rId3" cstate="print"/>
          <a:srcRect l="12235"/>
          <a:stretch>
            <a:fillRect/>
          </a:stretch>
        </p:blipFill>
        <p:spPr>
          <a:xfrm>
            <a:off x="424" y="502180"/>
            <a:ext cx="9143576" cy="2383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9953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133" y="99479"/>
            <a:ext cx="6184053" cy="369332"/>
          </a:xfrm>
        </p:spPr>
        <p:txBody>
          <a:bodyPr/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99533"/>
            <a:ext cx="9144000" cy="27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5824"/>
            <a:ext cx="3008313" cy="6953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5350"/>
            <a:ext cx="5111750" cy="5230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5450"/>
            <a:ext cx="3008313" cy="4430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2499"/>
            <a:ext cx="5486400" cy="377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842" y="6524624"/>
            <a:ext cx="1739580" cy="1969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©</a:t>
            </a:r>
            <a:r>
              <a:rPr lang="en-US" sz="8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Equifax Confidential and Proprietary</a:t>
            </a:r>
            <a:endParaRPr lang="en-US" sz="800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600200"/>
            <a:ext cx="8778240" cy="469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1825" y="6435197"/>
            <a:ext cx="2365375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6312" y="6435197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quifa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2860" y="164695"/>
            <a:ext cx="1284050" cy="241474"/>
          </a:xfrm>
          <a:prstGeom prst="rect">
            <a:avLst/>
          </a:prstGeom>
        </p:spPr>
      </p:pic>
      <p:pic>
        <p:nvPicPr>
          <p:cNvPr id="11" name="Picture 10" descr="IEE colo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73333" y="6591284"/>
            <a:ext cx="2180014" cy="1041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819147"/>
            <a:ext cx="877824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 descr="equifax_accelerator_rgb.png"/>
          <p:cNvPicPr>
            <a:picLocks noChangeAspect="1"/>
          </p:cNvPicPr>
          <p:nvPr/>
        </p:nvPicPr>
        <p:blipFill>
          <a:blip r:embed="rId15" cstate="print"/>
          <a:srcRect l="12235"/>
          <a:stretch>
            <a:fillRect/>
          </a:stretch>
        </p:blipFill>
        <p:spPr>
          <a:xfrm>
            <a:off x="424" y="502180"/>
            <a:ext cx="9143576" cy="238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4">
              <a:lumMod val="2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115E21A-85C5-4069-A22A-93A4C80E4D8B}" type="datetime4">
              <a:rPr lang="en-US" smtClean="0"/>
              <a:pPr/>
              <a:t>November 12,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FB18252-E0F9-4287-8650-D4A8100A2C6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mazon.com/Enterprise-2-0-Collaborative-Organizations-Challenges/dp/1422125874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nterprise-2-0-Collaborative-Organizations-Challenges/dp/1422125874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by: Andrew McAfee</a:t>
            </a:r>
          </a:p>
          <a:p>
            <a:r>
              <a:rPr lang="en-US" dirty="0" smtClean="0"/>
              <a:t>Review by: Lester Martin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457200"/>
            <a:ext cx="8639174" cy="2438399"/>
          </a:xfrm>
        </p:spPr>
        <p:txBody>
          <a:bodyPr>
            <a:normAutofit/>
          </a:bodyPr>
          <a:lstStyle/>
          <a:p>
            <a:r>
              <a:rPr lang="en-US" dirty="0" smtClean="0"/>
              <a:t>Review of Enterprise 2.0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47008"/>
            <a:ext cx="3362325" cy="17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59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88"/>
    </mc:Choice>
    <mc:Fallback>
      <p:transition spd="slow" advTm="462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Well…</a:t>
            </a:r>
            <a:r>
              <a:rPr lang="en-US" dirty="0" smtClean="0"/>
              <a:t> this is a </a:t>
            </a:r>
            <a:r>
              <a:rPr lang="en-US" b="1" u="sng" dirty="0" smtClean="0"/>
              <a:t>WHOLE</a:t>
            </a:r>
            <a:r>
              <a:rPr lang="en-US" dirty="0" smtClean="0"/>
              <a:t> other </a:t>
            </a:r>
            <a:r>
              <a:rPr lang="en-US" i="1" dirty="0" smtClean="0"/>
              <a:t>sociology</a:t>
            </a:r>
            <a:r>
              <a:rPr lang="en-US" dirty="0" smtClean="0"/>
              <a:t> talk, but we want to:</a:t>
            </a:r>
          </a:p>
          <a:p>
            <a:pPr lvl="1"/>
            <a:r>
              <a:rPr lang="en-US" dirty="0" smtClean="0"/>
              <a:t>Enhance existing </a:t>
            </a:r>
            <a:r>
              <a:rPr lang="en-US" b="1" dirty="0" smtClean="0"/>
              <a:t>strong</a:t>
            </a:r>
            <a:r>
              <a:rPr lang="en-US" dirty="0" smtClean="0"/>
              <a:t> ties</a:t>
            </a:r>
          </a:p>
          <a:p>
            <a:pPr lvl="1"/>
            <a:r>
              <a:rPr lang="en-US" dirty="0" smtClean="0"/>
              <a:t>Strengthen </a:t>
            </a:r>
            <a:r>
              <a:rPr lang="en-US" b="1" dirty="0" smtClean="0"/>
              <a:t>weak</a:t>
            </a:r>
            <a:r>
              <a:rPr lang="en-US" dirty="0" smtClean="0"/>
              <a:t> ties</a:t>
            </a:r>
          </a:p>
          <a:p>
            <a:pPr lvl="1"/>
            <a:r>
              <a:rPr lang="en-US" dirty="0" smtClean="0"/>
              <a:t>Convert </a:t>
            </a:r>
            <a:r>
              <a:rPr lang="en-US" b="1" dirty="0" smtClean="0"/>
              <a:t>potential</a:t>
            </a:r>
            <a:r>
              <a:rPr lang="en-US" dirty="0" smtClean="0"/>
              <a:t> ones</a:t>
            </a:r>
          </a:p>
          <a:p>
            <a:pPr lvl="1"/>
            <a:r>
              <a:rPr lang="en-US" dirty="0" smtClean="0"/>
              <a:t>Interact w/</a:t>
            </a:r>
            <a:r>
              <a:rPr lang="en-US" b="1" dirty="0" smtClean="0"/>
              <a:t>strangers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Tie Strength and Mark </a:t>
            </a:r>
            <a:r>
              <a:rPr lang="en-US" dirty="0" err="1" smtClean="0"/>
              <a:t>Granovetter’s</a:t>
            </a:r>
            <a:r>
              <a:rPr lang="en-US" dirty="0" smtClean="0"/>
              <a:t> </a:t>
            </a:r>
            <a:r>
              <a:rPr lang="en-US" i="1" dirty="0" smtClean="0"/>
              <a:t>The Strength of Weak </a:t>
            </a:r>
            <a:r>
              <a:rPr lang="en-US" i="1" dirty="0" smtClean="0"/>
              <a:t>Ties (SWT)</a:t>
            </a:r>
            <a:endParaRPr lang="en-US" i="1" dirty="0"/>
          </a:p>
        </p:txBody>
      </p:sp>
      <p:sp>
        <p:nvSpPr>
          <p:cNvPr id="2" name="Oval 1"/>
          <p:cNvSpPr/>
          <p:nvPr/>
        </p:nvSpPr>
        <p:spPr>
          <a:xfrm>
            <a:off x="3505200" y="2133600"/>
            <a:ext cx="4572000" cy="4419600"/>
          </a:xfrm>
          <a:prstGeom prst="ellipse">
            <a:avLst/>
          </a:prstGeom>
          <a:noFill/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43350" y="2571750"/>
            <a:ext cx="3695700" cy="354330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shade val="93000"/>
                  <a:satMod val="130000"/>
                  <a:lumMod val="18000"/>
                  <a:lumOff val="82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Potential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4495800" y="3086100"/>
            <a:ext cx="2590800" cy="251460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0"/>
                  <a:lumMod val="90000"/>
                </a:schemeClr>
              </a:gs>
              <a:gs pos="1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43500" y="3733800"/>
            <a:ext cx="1295400" cy="1219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Strong</a:t>
            </a:r>
          </a:p>
          <a:p>
            <a:pPr algn="ctr"/>
            <a:r>
              <a:rPr lang="en-US" dirty="0" smtClean="0"/>
              <a:t>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43525" y="2125474"/>
            <a:ext cx="895350" cy="446276"/>
          </a:xfrm>
          <a:prstGeom prst="rect">
            <a:avLst/>
          </a:prstGeom>
          <a:noFill/>
        </p:spPr>
        <p:txBody>
          <a:bodyPr wrap="square" tIns="91440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2699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practiced on Intelligence Community’s </a:t>
            </a:r>
            <a:r>
              <a:rPr lang="en-US" dirty="0" err="1" smtClean="0"/>
              <a:t>Intellipedia</a:t>
            </a:r>
            <a:endParaRPr lang="en-US" dirty="0" smtClean="0"/>
          </a:p>
          <a:p>
            <a:pPr lvl="1"/>
            <a:r>
              <a:rPr lang="en-US" dirty="0" smtClean="0"/>
              <a:t>Work at the Broadest Possible Audience</a:t>
            </a:r>
          </a:p>
          <a:p>
            <a:pPr lvl="2"/>
            <a:r>
              <a:rPr lang="en-US" i="1" dirty="0" smtClean="0"/>
              <a:t>The Ask: </a:t>
            </a:r>
            <a:r>
              <a:rPr lang="en-US" dirty="0" smtClean="0"/>
              <a:t>Move content from our personal and/or team-level protected stores to allow this content to be owned and refined by the masses</a:t>
            </a:r>
          </a:p>
          <a:p>
            <a:pPr lvl="1"/>
            <a:r>
              <a:rPr lang="en-US" dirty="0" smtClean="0"/>
              <a:t>Work Topically, Not Organizationally</a:t>
            </a:r>
          </a:p>
          <a:p>
            <a:pPr lvl="2"/>
            <a:r>
              <a:rPr lang="en-US" i="1" dirty="0" smtClean="0"/>
              <a:t>The Ask: </a:t>
            </a:r>
            <a:r>
              <a:rPr lang="en-US" dirty="0" smtClean="0"/>
              <a:t>For users and teams to be vigilant in determining if the content they are authoring is appropriately scoped</a:t>
            </a:r>
          </a:p>
          <a:p>
            <a:pPr lvl="1"/>
            <a:r>
              <a:rPr lang="en-US" dirty="0" smtClean="0"/>
              <a:t>Replace Existing Processes</a:t>
            </a:r>
          </a:p>
          <a:p>
            <a:pPr lvl="2"/>
            <a:r>
              <a:rPr lang="en-US" i="1" dirty="0" smtClean="0"/>
              <a:t>The Ask: </a:t>
            </a:r>
            <a:r>
              <a:rPr lang="en-US" dirty="0" smtClean="0"/>
              <a:t>Challenge ourselves to be more productive in collaborating</a:t>
            </a:r>
          </a:p>
          <a:p>
            <a:pPr marL="0" indent="0">
              <a:buNone/>
            </a:pPr>
            <a:r>
              <a:rPr lang="en-US" b="1" dirty="0" smtClean="0"/>
              <a:t>NOTE: </a:t>
            </a:r>
            <a:r>
              <a:rPr lang="en-US" dirty="0" smtClean="0"/>
              <a:t>This introduces a level of </a:t>
            </a:r>
            <a:r>
              <a:rPr lang="en-US" i="1" dirty="0" smtClean="0"/>
              <a:t>transparency &amp; crowdsourcing </a:t>
            </a:r>
            <a:r>
              <a:rPr lang="en-US" dirty="0" smtClean="0"/>
              <a:t>that is radically different to what most </a:t>
            </a:r>
            <a:r>
              <a:rPr lang="en-US" dirty="0" smtClean="0"/>
              <a:t>knowledge workers are </a:t>
            </a:r>
            <a:r>
              <a:rPr lang="en-US" dirty="0" smtClean="0"/>
              <a:t>used </a:t>
            </a:r>
            <a:r>
              <a:rPr lang="en-US" dirty="0" smtClean="0"/>
              <a:t>to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Principles of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778240" cy="4893733"/>
          </a:xfrm>
        </p:spPr>
        <p:txBody>
          <a:bodyPr>
            <a:normAutofit/>
          </a:bodyPr>
          <a:lstStyle/>
          <a:p>
            <a:r>
              <a:rPr lang="en-US" dirty="0" smtClean="0"/>
              <a:t>Group Editing</a:t>
            </a:r>
          </a:p>
          <a:p>
            <a:r>
              <a:rPr lang="en-US" dirty="0" smtClean="0"/>
              <a:t>Authoring</a:t>
            </a:r>
          </a:p>
          <a:p>
            <a:r>
              <a:rPr lang="en-US" dirty="0" smtClean="0"/>
              <a:t>Broadcast Search</a:t>
            </a:r>
          </a:p>
          <a:p>
            <a:r>
              <a:rPr lang="en-US" dirty="0" smtClean="0"/>
              <a:t>Network Formation and Maintenance</a:t>
            </a:r>
          </a:p>
          <a:p>
            <a:r>
              <a:rPr lang="en-US" dirty="0" smtClean="0"/>
              <a:t>Collective Intelligence</a:t>
            </a:r>
          </a:p>
          <a:p>
            <a:r>
              <a:rPr lang="en-US" dirty="0" smtClean="0"/>
              <a:t>Self-Organization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ESSPs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Turning Off the Old</a:t>
            </a:r>
          </a:p>
          <a:p>
            <a:r>
              <a:rPr lang="en-US" dirty="0" smtClean="0"/>
              <a:t>Using Believers</a:t>
            </a:r>
          </a:p>
          <a:p>
            <a:r>
              <a:rPr lang="en-US" dirty="0" smtClean="0"/>
              <a:t>Designing Technologies that Will Be Used</a:t>
            </a:r>
          </a:p>
          <a:p>
            <a:r>
              <a:rPr lang="en-US" dirty="0" smtClean="0"/>
              <a:t>Six Organizational Strategies</a:t>
            </a:r>
          </a:p>
          <a:p>
            <a:pPr lvl="1"/>
            <a:r>
              <a:rPr lang="en-US" dirty="0" smtClean="0"/>
              <a:t>Determine desired results, then deploy appropriate ESSPs</a:t>
            </a:r>
          </a:p>
          <a:p>
            <a:pPr lvl="1"/>
            <a:r>
              <a:rPr lang="en-US" dirty="0" smtClean="0"/>
              <a:t>Prepare for the long </a:t>
            </a:r>
            <a:r>
              <a:rPr lang="en-US" dirty="0"/>
              <a:t>h</a:t>
            </a:r>
            <a:r>
              <a:rPr lang="en-US" dirty="0" smtClean="0"/>
              <a:t>aul</a:t>
            </a:r>
          </a:p>
          <a:p>
            <a:pPr lvl="1"/>
            <a:r>
              <a:rPr lang="en-US" dirty="0" smtClean="0"/>
              <a:t>Communicate, educate and evangelize</a:t>
            </a:r>
          </a:p>
          <a:p>
            <a:pPr lvl="1"/>
            <a:r>
              <a:rPr lang="en-US" dirty="0" smtClean="0"/>
              <a:t>Move ESSPs into </a:t>
            </a:r>
            <a:r>
              <a:rPr lang="en-US" i="1" dirty="0" smtClean="0"/>
              <a:t>the flow</a:t>
            </a:r>
          </a:p>
          <a:p>
            <a:pPr lvl="1"/>
            <a:r>
              <a:rPr lang="en-US" dirty="0" smtClean="0"/>
              <a:t>Measure progress, not ROI</a:t>
            </a:r>
          </a:p>
          <a:p>
            <a:pPr lvl="1"/>
            <a:r>
              <a:rPr lang="en-US" dirty="0" smtClean="0"/>
              <a:t>Show that using ESSPs is valued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Affirmation of what many of us already know, but brings some formality to the topic</a:t>
            </a:r>
            <a:endParaRPr lang="en-US" dirty="0" smtClean="0"/>
          </a:p>
          <a:p>
            <a:r>
              <a:rPr lang="en-US" dirty="0" smtClean="0"/>
              <a:t>Suggested for those organizations who have not already internally advocated wikis and blogs</a:t>
            </a:r>
            <a:endParaRPr lang="en-US" dirty="0" smtClean="0"/>
          </a:p>
          <a:p>
            <a:r>
              <a:rPr lang="en-US" dirty="0" smtClean="0"/>
              <a:t>Made it to Lester’s permanent bookshelf!!  </a:t>
            </a:r>
            <a:r>
              <a:rPr lang="en-US" i="1" dirty="0" smtClean="0"/>
              <a:t>&lt;&lt; that’s my endorsement!</a:t>
            </a:r>
          </a:p>
          <a:p>
            <a:r>
              <a:rPr lang="en-US" dirty="0" smtClean="0"/>
              <a:t>Available at Amazon in Kindle or hardco</a:t>
            </a:r>
            <a:r>
              <a:rPr lang="en-US" dirty="0" smtClean="0"/>
              <a:t>ver editions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 algn="r">
              <a:buNone/>
            </a:pPr>
            <a:r>
              <a:rPr lang="en-US" sz="4800" dirty="0" smtClean="0">
                <a:hlinkClick r:id="rId3"/>
              </a:rPr>
              <a:t>SO… GO BUY IT!</a:t>
            </a:r>
            <a:endParaRPr lang="en-US" sz="4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Enterprise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“With enough eyeballs all bugs are shallow” – Eric Raymond</a:t>
            </a:r>
          </a:p>
          <a:p>
            <a:r>
              <a:rPr lang="en-US" dirty="0" smtClean="0"/>
              <a:t>Theme of James </a:t>
            </a:r>
            <a:r>
              <a:rPr lang="en-US" dirty="0" err="1" smtClean="0"/>
              <a:t>Surowiecki’s</a:t>
            </a:r>
            <a:r>
              <a:rPr lang="en-US" dirty="0" smtClean="0"/>
              <a:t> </a:t>
            </a:r>
            <a:r>
              <a:rPr lang="en-US" i="1" dirty="0" smtClean="0"/>
              <a:t>The Wisdom of Crowds </a:t>
            </a:r>
            <a:r>
              <a:rPr lang="en-US" dirty="0" smtClean="0"/>
              <a:t>is a powerful &amp; novel message that it is often possible to harness the </a:t>
            </a:r>
            <a:r>
              <a:rPr lang="en-US" i="1" dirty="0" smtClean="0"/>
              <a:t>“collective intelligence”</a:t>
            </a:r>
            <a:r>
              <a:rPr lang="en-US" dirty="0" smtClean="0"/>
              <a:t> of a group of people and thus yield better or more accurate information than any individual within the group possesses.  </a:t>
            </a:r>
            <a:r>
              <a:rPr lang="en-US" b="1" dirty="0" smtClean="0"/>
              <a:t>This is an about-face from the fear of groups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Yielding the “lowest common denominator” of their members’ contributions</a:t>
            </a:r>
          </a:p>
          <a:p>
            <a:pPr lvl="1"/>
            <a:r>
              <a:rPr lang="en-US" dirty="0" smtClean="0"/>
              <a:t>Turning into mobs that </a:t>
            </a:r>
            <a:r>
              <a:rPr lang="en-US" dirty="0" smtClean="0"/>
              <a:t>actually behave </a:t>
            </a:r>
            <a:r>
              <a:rPr lang="en-US" dirty="0" smtClean="0"/>
              <a:t>less intelligently </a:t>
            </a:r>
            <a:r>
              <a:rPr lang="en-US" dirty="0" smtClean="0"/>
              <a:t>than any </a:t>
            </a:r>
            <a:r>
              <a:rPr lang="en-US" dirty="0" smtClean="0"/>
              <a:t>of their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Use Collaboration Tools?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550817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68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333"/>
    </mc:Choice>
    <mc:Fallback>
      <p:transition spd="slow" advTm="763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Groupware such as Lotus Notes &amp; Exchange/Outlook</a:t>
            </a:r>
          </a:p>
          <a:p>
            <a:pPr lvl="1"/>
            <a:r>
              <a:rPr lang="en-US" dirty="0" smtClean="0"/>
              <a:t>Yielded solid benefits in messaging and calendaring</a:t>
            </a:r>
          </a:p>
          <a:p>
            <a:pPr lvl="1"/>
            <a:r>
              <a:rPr lang="en-US" dirty="0" smtClean="0"/>
              <a:t>Less suited for finding and sharing information and knowledge</a:t>
            </a:r>
          </a:p>
          <a:p>
            <a:r>
              <a:rPr lang="en-US" dirty="0" smtClean="0"/>
              <a:t>Knowledge Management (KM) </a:t>
            </a:r>
          </a:p>
          <a:p>
            <a:pPr lvl="1"/>
            <a:r>
              <a:rPr lang="en-US" dirty="0" smtClean="0"/>
              <a:t>Simply did not reach the level of acceptance that was anticipated</a:t>
            </a:r>
          </a:p>
          <a:p>
            <a:r>
              <a:rPr lang="en-US" dirty="0" smtClean="0"/>
              <a:t>What has persevered is:</a:t>
            </a:r>
          </a:p>
          <a:p>
            <a:pPr lvl="1"/>
            <a:r>
              <a:rPr lang="en-US" dirty="0" smtClean="0"/>
              <a:t>Information produced via email, texting and IM, </a:t>
            </a:r>
            <a:r>
              <a:rPr lang="en-US" i="1" dirty="0" smtClean="0"/>
              <a:t>but they are for 1:1 or 1:M communications (i.e. </a:t>
            </a:r>
            <a:r>
              <a:rPr lang="en-US" b="1" i="1" dirty="0" smtClean="0"/>
              <a:t>Channels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Information consumed via intranet and web sites </a:t>
            </a:r>
            <a:r>
              <a:rPr lang="en-US" i="1" dirty="0" smtClean="0"/>
              <a:t>created/maintained by only a few people, not by all members of a workgroup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Focused Attempts at Computer-Supported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5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177"/>
    </mc:Choice>
    <mc:Fallback>
      <p:transition spd="slow" advTm="1461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Messaging via Channels keeps communication private</a:t>
            </a:r>
          </a:p>
          <a:p>
            <a:pPr lvl="1"/>
            <a:r>
              <a:rPr lang="en-US" i="1" dirty="0" smtClean="0"/>
              <a:t>NOTE</a:t>
            </a:r>
            <a:r>
              <a:rPr lang="en-US" dirty="0" smtClean="0"/>
              <a:t>: Sometimes this is exactly what is wanted/needed</a:t>
            </a:r>
          </a:p>
          <a:p>
            <a:r>
              <a:rPr lang="en-US" b="1" dirty="0" smtClean="0"/>
              <a:t>Platforms</a:t>
            </a:r>
            <a:r>
              <a:rPr lang="en-US" dirty="0" smtClean="0"/>
              <a:t> desired over Channels where:</a:t>
            </a:r>
          </a:p>
          <a:p>
            <a:pPr lvl="1"/>
            <a:r>
              <a:rPr lang="en-US" dirty="0" smtClean="0"/>
              <a:t>Contributions are globally visible</a:t>
            </a:r>
          </a:p>
          <a:p>
            <a:pPr lvl="1"/>
            <a:r>
              <a:rPr lang="en-US" dirty="0" smtClean="0"/>
              <a:t>Persistent (to include URL) &amp; Versioned</a:t>
            </a:r>
          </a:p>
          <a:p>
            <a:pPr lvl="1"/>
            <a:r>
              <a:rPr lang="en-US" i="1" dirty="0" smtClean="0"/>
              <a:t>NOTE</a:t>
            </a:r>
            <a:r>
              <a:rPr lang="en-US" dirty="0" smtClean="0"/>
              <a:t>: Security can be applied as needed</a:t>
            </a:r>
          </a:p>
          <a:p>
            <a:r>
              <a:rPr lang="en-US" dirty="0" smtClean="0"/>
              <a:t>Incredible ease to author a wiki page or create a blog entry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ich WYSIWYG editors</a:t>
            </a:r>
          </a:p>
          <a:p>
            <a:pPr lvl="1"/>
            <a:r>
              <a:rPr lang="en-US" dirty="0" smtClean="0"/>
              <a:t>In-stream visualization packages</a:t>
            </a:r>
          </a:p>
          <a:p>
            <a:pPr lvl="1"/>
            <a:r>
              <a:rPr lang="en-US" dirty="0" smtClean="0"/>
              <a:t>Clipboard integration with media 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Trend: Free and Easy Platforms for Communication/Interaction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0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89"/>
    </mc:Choice>
    <mc:Fallback>
      <p:transition spd="slow" advTm="236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= Workflows, Decision Rights, Interdependencies and Information (centralized formatting, relationships, relevance,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norm has been to use technology to impose structure for</a:t>
            </a:r>
          </a:p>
          <a:p>
            <a:pPr lvl="1"/>
            <a:r>
              <a:rPr lang="en-US" dirty="0" smtClean="0"/>
              <a:t>ERP, CRM, SCM and other “enterprise systems”</a:t>
            </a:r>
          </a:p>
          <a:p>
            <a:pPr lvl="1"/>
            <a:r>
              <a:rPr lang="en-US" dirty="0" smtClean="0"/>
              <a:t>This does make sense in MANY situations, </a:t>
            </a:r>
            <a:r>
              <a:rPr lang="en-US" i="1" dirty="0" smtClean="0"/>
              <a:t>but not ALL</a:t>
            </a:r>
          </a:p>
          <a:p>
            <a:r>
              <a:rPr lang="en-US" dirty="0" smtClean="0"/>
              <a:t>Even Wikipedia (initially </a:t>
            </a:r>
            <a:r>
              <a:rPr lang="en-US" dirty="0" err="1" smtClean="0"/>
              <a:t>Nupedia</a:t>
            </a:r>
            <a:r>
              <a:rPr lang="en-US" dirty="0" smtClean="0"/>
              <a:t>) started with a 7-stage process, but 18 months later only had 12 articles</a:t>
            </a:r>
          </a:p>
          <a:p>
            <a:r>
              <a:rPr lang="en-US" dirty="0" smtClean="0"/>
              <a:t>Incredible growth (see next slide) when stood up a peer site based on wiki technology (i.e. the Wikipedia we know today)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Trend: A Lack of Imposed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Wikipedia growth when Structure was discarded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B18252-E0F9-4287-8650-D4A8100A2C64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Trend: A Lack of Imposed </a:t>
            </a:r>
            <a:r>
              <a:rPr lang="en-US" dirty="0" smtClean="0"/>
              <a:t>Structure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750106"/>
              </p:ext>
            </p:extLst>
          </p:nvPr>
        </p:nvGraphicFramePr>
        <p:xfrm>
          <a:off x="914400" y="2057400"/>
          <a:ext cx="7315200" cy="443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67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2880" y="1600200"/>
            <a:ext cx="4389120" cy="4699000"/>
          </a:xfrm>
        </p:spPr>
        <p:txBody>
          <a:bodyPr>
            <a:normAutofit/>
          </a:bodyPr>
          <a:lstStyle/>
          <a:p>
            <a:r>
              <a:rPr lang="en-US" dirty="0" smtClean="0"/>
              <a:t>Human-created taxonomy couldn’t keep up and was replaced by </a:t>
            </a:r>
            <a:r>
              <a:rPr lang="en-US" b="1" i="1" dirty="0" smtClean="0"/>
              <a:t>FOLKSONOMY</a:t>
            </a:r>
          </a:p>
          <a:p>
            <a:pPr lvl="1"/>
            <a:r>
              <a:rPr lang="en-US" dirty="0" smtClean="0"/>
              <a:t>Categorization developed over time by </a:t>
            </a:r>
            <a:r>
              <a:rPr lang="en-US" b="1" i="1" dirty="0" smtClean="0"/>
              <a:t>folks</a:t>
            </a:r>
          </a:p>
          <a:p>
            <a:pPr lvl="1"/>
            <a:r>
              <a:rPr lang="en-US" dirty="0" smtClean="0"/>
              <a:t>An alternative to taxonomy which is a categorization developed at a single point in time by an authority</a:t>
            </a:r>
          </a:p>
          <a:p>
            <a:pPr lvl="1"/>
            <a:r>
              <a:rPr lang="en-US" dirty="0" smtClean="0"/>
              <a:t>Popularly surfaced as labels &amp; tag clouds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Trend: A Lack of Imposed Structure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28" y="1750194"/>
            <a:ext cx="4771724" cy="462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743200" cy="343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7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page citing each other drives popularity &amp; relevance</a:t>
            </a:r>
          </a:p>
          <a:p>
            <a:pPr lvl="1"/>
            <a:r>
              <a:rPr lang="en-US" dirty="0" smtClean="0"/>
              <a:t>Google’s PageRank algorithm (pages are a community, not a collection)</a:t>
            </a:r>
          </a:p>
          <a:p>
            <a:r>
              <a:rPr lang="en-US" dirty="0" smtClean="0"/>
              <a:t>The emergent nature </a:t>
            </a:r>
            <a:r>
              <a:rPr lang="en-US" i="1" dirty="0" smtClean="0"/>
              <a:t>(emergence = appearance of global structure as the result of local interactions)</a:t>
            </a:r>
            <a:r>
              <a:rPr lang="en-US" dirty="0" smtClean="0"/>
              <a:t> based on these refs</a:t>
            </a:r>
          </a:p>
          <a:p>
            <a:pPr lvl="1"/>
            <a:r>
              <a:rPr lang="en-US" dirty="0" smtClean="0"/>
              <a:t>Usually not present in intranets (emergence needs large numbers of actors and interactions) as typically produced by a few people (though passively consumed by many) and most pages are heavily interlinked</a:t>
            </a:r>
          </a:p>
          <a:p>
            <a:r>
              <a:rPr lang="en-US" dirty="0" smtClean="0"/>
              <a:t>Tagging; conducted by many agents spread around a Platform</a:t>
            </a:r>
          </a:p>
          <a:p>
            <a:pPr lvl="1"/>
            <a:r>
              <a:rPr lang="en-US" dirty="0" smtClean="0"/>
              <a:t>Acting independently with great autonomy (no predefined tags)</a:t>
            </a:r>
          </a:p>
          <a:p>
            <a:pPr lvl="1"/>
            <a:r>
              <a:rPr lang="en-US" dirty="0" smtClean="0"/>
              <a:t>Acting in their own self-interest (surfaces existing content &amp; interests)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Trend: Mechanisms to Let Structure Emerge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ESSPs rely on SLATES</a:t>
            </a:r>
          </a:p>
          <a:p>
            <a:pPr lvl="1"/>
            <a:r>
              <a:rPr lang="en-US" b="1" dirty="0" smtClean="0"/>
              <a:t>Search</a:t>
            </a:r>
            <a:r>
              <a:rPr lang="en-US" dirty="0" smtClean="0"/>
              <a:t>; have to be able to find things</a:t>
            </a:r>
          </a:p>
          <a:p>
            <a:pPr lvl="1"/>
            <a:r>
              <a:rPr lang="en-US" b="1" dirty="0" smtClean="0"/>
              <a:t>Links</a:t>
            </a:r>
            <a:r>
              <a:rPr lang="en-US" dirty="0" smtClean="0"/>
              <a:t>; interlinking drives popularity &amp; relevance</a:t>
            </a:r>
          </a:p>
          <a:p>
            <a:pPr lvl="1"/>
            <a:r>
              <a:rPr lang="en-US" b="1" dirty="0" smtClean="0"/>
              <a:t>Authoring</a:t>
            </a:r>
            <a:r>
              <a:rPr lang="en-US" dirty="0" smtClean="0"/>
              <a:t>; content is constantly created, updated &amp; interlinked by many</a:t>
            </a:r>
          </a:p>
          <a:p>
            <a:pPr lvl="1"/>
            <a:r>
              <a:rPr lang="en-US" b="1" dirty="0" smtClean="0"/>
              <a:t>Tags</a:t>
            </a:r>
            <a:r>
              <a:rPr lang="en-US" dirty="0" smtClean="0"/>
              <a:t>; collectively creates the folksonomy</a:t>
            </a:r>
          </a:p>
          <a:p>
            <a:pPr lvl="1"/>
            <a:r>
              <a:rPr lang="en-US" b="1" dirty="0" smtClean="0"/>
              <a:t>Extensions</a:t>
            </a:r>
            <a:r>
              <a:rPr lang="en-US" dirty="0" smtClean="0"/>
              <a:t>; using algorithms to say, </a:t>
            </a:r>
            <a:r>
              <a:rPr lang="en-US" i="1" dirty="0" smtClean="0"/>
              <a:t>“if you liked that, then by extension you’ll like this” (driving by voting, rating, liking, commenting, </a:t>
            </a:r>
            <a:r>
              <a:rPr lang="en-US" i="1" dirty="0" err="1" smtClean="0"/>
              <a:t>etc</a:t>
            </a:r>
            <a:r>
              <a:rPr lang="en-US" i="1" dirty="0" smtClean="0"/>
              <a:t>)</a:t>
            </a:r>
          </a:p>
          <a:p>
            <a:pPr lvl="1"/>
            <a:r>
              <a:rPr lang="en-US" b="1" dirty="0" smtClean="0"/>
              <a:t>Signals</a:t>
            </a:r>
            <a:r>
              <a:rPr lang="en-US" dirty="0" smtClean="0"/>
              <a:t>; leverage tools like configurable activity streams, RSS and email to help us to not get overwhelmed or lose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1BC2-289E-431C-BF31-577635C941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Emergent Social Software Platforms (ESSPs)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equifax_powerpoint_2012">
  <a:themeElements>
    <a:clrScheme name="equifax 2011">
      <a:dk1>
        <a:srgbClr val="000000"/>
      </a:dk1>
      <a:lt1>
        <a:srgbClr val="FFFFFF"/>
      </a:lt1>
      <a:dk2>
        <a:srgbClr val="000000"/>
      </a:dk2>
      <a:lt2>
        <a:srgbClr val="ADAFAA"/>
      </a:lt2>
      <a:accent1>
        <a:srgbClr val="9E1B32"/>
      </a:accent1>
      <a:accent2>
        <a:srgbClr val="CC0000"/>
      </a:accent2>
      <a:accent3>
        <a:srgbClr val="666D70"/>
      </a:accent3>
      <a:accent4>
        <a:srgbClr val="BBBFBE"/>
      </a:accent4>
      <a:accent5>
        <a:srgbClr val="D1D4D3"/>
      </a:accent5>
      <a:accent6>
        <a:srgbClr val="EBB700"/>
      </a:accent6>
      <a:hlink>
        <a:srgbClr val="009999"/>
      </a:hlink>
      <a:folHlink>
        <a:srgbClr val="3394AB"/>
      </a:folHlink>
    </a:clrScheme>
    <a:fontScheme name="Equifax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tIns="91440" rtlCol="0">
        <a:spAutoFit/>
      </a:bodyPr>
      <a:lstStyle>
        <a:defPPr algn="l">
          <a:defRPr sz="2400" b="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B3CC9709B71147800EEF27D23A313D" ma:contentTypeVersion="2" ma:contentTypeDescription="Create a new document." ma:contentTypeScope="" ma:versionID="f599b8853b4e07534b82b39a3ea0e0c4">
  <xsd:schema xmlns:xsd="http://www.w3.org/2001/XMLSchema" xmlns:xs="http://www.w3.org/2001/XMLSchema" xmlns:p="http://schemas.microsoft.com/office/2006/metadata/properties" xmlns:ns3="http://schemas.microsoft.com/sharepoint/v4" targetNamespace="http://schemas.microsoft.com/office/2006/metadata/properties" ma:root="true" ma:fieldsID="5946bf87c70a87c13d9cfa1780bb748d" ns3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8281DB-9B65-45BB-9730-2F9FAAD3D2B4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4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6E7F4E7-3EFA-47DE-8344-A1B5F8F8E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67EA94-BA59-4EB3-A394-6E416F4093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equifax_powerpoint_2012</Template>
  <TotalTime>1563</TotalTime>
  <Words>1025</Words>
  <Application>Microsoft Office PowerPoint</Application>
  <PresentationFormat>On-screen Show (4:3)</PresentationFormat>
  <Paragraphs>142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Tahoma</vt:lpstr>
      <vt:lpstr>Arial Narrow</vt:lpstr>
      <vt:lpstr>Corbel</vt:lpstr>
      <vt:lpstr>Tunga</vt:lpstr>
      <vt:lpstr>Calibri</vt:lpstr>
      <vt:lpstr>Wingdings</vt:lpstr>
      <vt:lpstr>equifax_powerpoint_2012</vt:lpstr>
      <vt:lpstr>Mylar</vt:lpstr>
      <vt:lpstr>Review of Enterprise 2.0</vt:lpstr>
      <vt:lpstr>Why Use Collaboration Tools?</vt:lpstr>
      <vt:lpstr>First Focused Attempts at Computer-Supported Collaboration</vt:lpstr>
      <vt:lpstr>Trend: Free and Easy Platforms for Communication/Interaction</vt:lpstr>
      <vt:lpstr>Trend: A Lack of Imposed Structure</vt:lpstr>
      <vt:lpstr>Trend: A Lack of Imposed Structure (cont)</vt:lpstr>
      <vt:lpstr>Trend: A Lack of Imposed Structure (cont)</vt:lpstr>
      <vt:lpstr>Trend: Mechanisms to Let Structure Emerge</vt:lpstr>
      <vt:lpstr>Emergent Social Software Platforms (ESSPs)</vt:lpstr>
      <vt:lpstr>Tie Strength and Mark Granovetter’s The Strength of Weak Ties (SWT)</vt:lpstr>
      <vt:lpstr>Core Principles of Collaboration</vt:lpstr>
      <vt:lpstr>Benefits of ESSPs</vt:lpstr>
      <vt:lpstr>Roadmap for Success</vt:lpstr>
      <vt:lpstr>Summary of Enterprise 2.0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2.0 Book Review</dc:title>
  <dc:creator>Lester Martin</dc:creator>
  <cp:lastModifiedBy>Lester Martin</cp:lastModifiedBy>
  <cp:revision>125</cp:revision>
  <dcterms:created xsi:type="dcterms:W3CDTF">2012-04-03T01:04:08Z</dcterms:created>
  <dcterms:modified xsi:type="dcterms:W3CDTF">2012-11-12T21:59:18Z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0x01010066B3CC9709B71147800EEF27D23A313D</vt:lpwstr>
  </property>
</Properties>
</file>