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864" r:id="rId5"/>
  </p:sldMasterIdLst>
  <p:notesMasterIdLst>
    <p:notesMasterId r:id="rId22"/>
  </p:notesMasterIdLst>
  <p:sldIdLst>
    <p:sldId id="256" r:id="rId6"/>
    <p:sldId id="292" r:id="rId7"/>
    <p:sldId id="293" r:id="rId8"/>
    <p:sldId id="303" r:id="rId9"/>
    <p:sldId id="305" r:id="rId10"/>
    <p:sldId id="295" r:id="rId11"/>
    <p:sldId id="296" r:id="rId12"/>
    <p:sldId id="297" r:id="rId13"/>
    <p:sldId id="308" r:id="rId14"/>
    <p:sldId id="298" r:id="rId15"/>
    <p:sldId id="307" r:id="rId16"/>
    <p:sldId id="299" r:id="rId17"/>
    <p:sldId id="300" r:id="rId18"/>
    <p:sldId id="301" r:id="rId19"/>
    <p:sldId id="302" r:id="rId20"/>
    <p:sldId id="291" r:id="rId21"/>
  </p:sldIdLst>
  <p:sldSz cx="9144000" cy="6858000" type="screen4x3"/>
  <p:notesSz cx="6858000" cy="9144000"/>
  <p:embeddedFontLst>
    <p:embeddedFont>
      <p:font typeface="Tahoma" pitchFamily="34" charset="0"/>
      <p:regular r:id="rId23"/>
      <p:bold r:id="rId24"/>
    </p:embeddedFont>
    <p:embeddedFont>
      <p:font typeface="Arial Narrow" pitchFamily="34" charset="0"/>
      <p:regular r:id="rId25"/>
      <p:bold r:id="rId26"/>
      <p:italic r:id="rId27"/>
      <p:boldItalic r:id="rId28"/>
    </p:embeddedFont>
    <p:embeddedFont>
      <p:font typeface="Corbel" pitchFamily="34" charset="0"/>
      <p:regular r:id="rId29"/>
      <p:bold r:id="rId30"/>
      <p:italic r:id="rId31"/>
      <p:boldItalic r:id="rId32"/>
    </p:embeddedFont>
    <p:embeddedFont>
      <p:font typeface="Tunga" pitchFamily="34" charset="0"/>
      <p:regular r:id="rId33"/>
      <p:bold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18" autoAdjust="0"/>
    <p:restoredTop sz="78023" autoAdjust="0"/>
  </p:normalViewPr>
  <p:slideViewPr>
    <p:cSldViewPr>
      <p:cViewPr varScale="1">
        <p:scale>
          <a:sx n="64" d="100"/>
          <a:sy n="64" d="100"/>
        </p:scale>
        <p:origin x="-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7419-A2A6-43D3-A797-00CE0349AE70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F740-DAD8-4FBE-81AC-DF6A4277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5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23334"/>
            <a:ext cx="9144000" cy="321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589867"/>
            <a:ext cx="9144000" cy="28194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74" y="2447925"/>
            <a:ext cx="7286625" cy="1152525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" y="3714750"/>
            <a:ext cx="7296150" cy="100012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equifax_chevron_blend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2930" y="2269065"/>
            <a:ext cx="1390036" cy="2633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equifax_accelerator_rgb.png"/>
          <p:cNvPicPr>
            <a:picLocks noChangeAspect="1"/>
          </p:cNvPicPr>
          <p:nvPr/>
        </p:nvPicPr>
        <p:blipFill>
          <a:blip r:embed="rId3" cstate="print"/>
          <a:srcRect l="12235"/>
          <a:stretch>
            <a:fillRect/>
          </a:stretch>
        </p:blipFill>
        <p:spPr>
          <a:xfrm>
            <a:off x="424" y="502180"/>
            <a:ext cx="9143576" cy="238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962027" y="1327150"/>
            <a:ext cx="24669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56622" y="3247789"/>
            <a:ext cx="668867" cy="365125"/>
          </a:xfrm>
        </p:spPr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00" b="93333"/>
          <a:stretch>
            <a:fillRect/>
          </a:stretch>
        </p:blipFill>
        <p:spPr>
          <a:xfrm rot="5400000">
            <a:off x="8092475" y="594395"/>
            <a:ext cx="1645920" cy="45713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383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equifa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198460" y="740429"/>
            <a:ext cx="1284050" cy="241474"/>
          </a:xfrm>
          <a:prstGeom prst="rect">
            <a:avLst/>
          </a:prstGeom>
        </p:spPr>
      </p:pic>
      <p:pic>
        <p:nvPicPr>
          <p:cNvPr id="11" name="Picture 10" descr="equifax_accelerator_rgb.png"/>
          <p:cNvPicPr>
            <a:picLocks noChangeAspect="1"/>
          </p:cNvPicPr>
          <p:nvPr/>
        </p:nvPicPr>
        <p:blipFill>
          <a:blip r:embed="rId4" cstate="print"/>
          <a:srcRect l="34196"/>
          <a:stretch>
            <a:fillRect/>
          </a:stretch>
        </p:blipFill>
        <p:spPr>
          <a:xfrm rot="5400000">
            <a:off x="5064634" y="3311189"/>
            <a:ext cx="6855295" cy="238325"/>
          </a:xfrm>
          <a:prstGeom prst="rect">
            <a:avLst/>
          </a:prstGeom>
        </p:spPr>
      </p:pic>
      <p:pic>
        <p:nvPicPr>
          <p:cNvPr id="12" name="Picture 11" descr="IEE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846667" y="5558351"/>
            <a:ext cx="2180014" cy="104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8,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23334"/>
            <a:ext cx="9144000" cy="321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589867"/>
            <a:ext cx="9144000" cy="28194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3597275"/>
            <a:ext cx="7323138" cy="1146175"/>
          </a:xfrm>
        </p:spPr>
        <p:txBody>
          <a:bodyPr anchor="t">
            <a:normAutofit/>
          </a:bodyPr>
          <a:lstStyle>
            <a:lvl1pPr algn="r">
              <a:defRPr sz="3600" b="1" cap="all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2447925"/>
            <a:ext cx="7332662" cy="114935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equifax_chevron_blend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2930" y="2269065"/>
            <a:ext cx="1390036" cy="2633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equifax_accelerator_rgb.png"/>
          <p:cNvPicPr>
            <a:picLocks noChangeAspect="1"/>
          </p:cNvPicPr>
          <p:nvPr/>
        </p:nvPicPr>
        <p:blipFill>
          <a:blip r:embed="rId3" cstate="print"/>
          <a:srcRect l="12235"/>
          <a:stretch>
            <a:fillRect/>
          </a:stretch>
        </p:blipFill>
        <p:spPr>
          <a:xfrm>
            <a:off x="424" y="502180"/>
            <a:ext cx="9143576" cy="238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9953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133" y="99479"/>
            <a:ext cx="6184053" cy="369332"/>
          </a:xfrm>
        </p:spPr>
        <p:txBody>
          <a:bodyPr/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953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5824"/>
            <a:ext cx="3008313" cy="6953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5350"/>
            <a:ext cx="5111750" cy="5230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5450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2499"/>
            <a:ext cx="5486400" cy="377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842" y="6524624"/>
            <a:ext cx="1739580" cy="1969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©</a:t>
            </a:r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Equifax Confidential and Proprietary</a:t>
            </a:r>
            <a:endParaRPr lang="en-US" sz="800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600200"/>
            <a:ext cx="8778240" cy="469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1825" y="6435197"/>
            <a:ext cx="2365375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6312" y="6435197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quifa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2860" y="164695"/>
            <a:ext cx="1284050" cy="241474"/>
          </a:xfrm>
          <a:prstGeom prst="rect">
            <a:avLst/>
          </a:prstGeom>
        </p:spPr>
      </p:pic>
      <p:pic>
        <p:nvPicPr>
          <p:cNvPr id="11" name="Picture 10" descr="IEE colo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73333" y="6591284"/>
            <a:ext cx="2180014" cy="1041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819147"/>
            <a:ext cx="877824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equifax_accelerator_rgb.png"/>
          <p:cNvPicPr>
            <a:picLocks noChangeAspect="1"/>
          </p:cNvPicPr>
          <p:nvPr/>
        </p:nvPicPr>
        <p:blipFill>
          <a:blip r:embed="rId15" cstate="print"/>
          <a:srcRect l="12235"/>
          <a:stretch>
            <a:fillRect/>
          </a:stretch>
        </p:blipFill>
        <p:spPr>
          <a:xfrm>
            <a:off x="424" y="502180"/>
            <a:ext cx="9143576" cy="238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4">
              <a:lumMod val="2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115E21A-85C5-4069-A22A-93A4C80E4D8B}" type="datetime4">
              <a:rPr lang="en-US" smtClean="0"/>
              <a:pPr/>
              <a:t>February 8,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gE01sOhzz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n.wikipedia.org/wiki/Big_dat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tranormal.com/watch/6995033/mongo-db-is-web-sca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8181974" cy="1368798"/>
          </a:xfrm>
        </p:spPr>
        <p:txBody>
          <a:bodyPr>
            <a:normAutofit/>
          </a:bodyPr>
          <a:lstStyle/>
          <a:p>
            <a:r>
              <a:rPr lang="en-US" dirty="0" smtClean="0"/>
              <a:t>Book by: </a:t>
            </a:r>
            <a:r>
              <a:rPr lang="en-US" dirty="0" err="1" smtClean="0"/>
              <a:t>Pramodkumar</a:t>
            </a:r>
            <a:r>
              <a:rPr lang="en-US" dirty="0" smtClean="0"/>
              <a:t> J </a:t>
            </a:r>
            <a:r>
              <a:rPr lang="en-US" dirty="0" err="1" smtClean="0"/>
              <a:t>Sadalage</a:t>
            </a:r>
            <a:r>
              <a:rPr lang="en-US" dirty="0" smtClean="0"/>
              <a:t> &amp; Martin Fowler</a:t>
            </a:r>
          </a:p>
          <a:p>
            <a:r>
              <a:rPr lang="en-US" dirty="0" smtClean="0"/>
              <a:t>Review by: Lester Martin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457200"/>
            <a:ext cx="8639174" cy="2438399"/>
          </a:xfrm>
        </p:spPr>
        <p:txBody>
          <a:bodyPr>
            <a:normAutofit/>
          </a:bodyPr>
          <a:lstStyle/>
          <a:p>
            <a:r>
              <a:rPr lang="en-US" dirty="0" smtClean="0"/>
              <a:t>Review of </a:t>
            </a:r>
            <a:br>
              <a:rPr lang="en-US" dirty="0" smtClean="0"/>
            </a:br>
            <a:r>
              <a:rPr lang="en-US" dirty="0" err="1" smtClean="0"/>
              <a:t>NoSQL</a:t>
            </a:r>
            <a:r>
              <a:rPr lang="en-US" dirty="0" smtClean="0"/>
              <a:t> Distilled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3667125" cy="153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5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88"/>
    </mc:Choice>
    <mc:Fallback xmlns="">
      <p:transition spd="slow" advTm="462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6297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Visualizing CAP Theorem &amp; BASE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35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1234211"/>
              </p:ext>
            </p:extLst>
          </p:nvPr>
        </p:nvGraphicFramePr>
        <p:xfrm>
          <a:off x="352424" y="1463675"/>
          <a:ext cx="4295775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176"/>
                <a:gridCol w="2514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NoSQL</a:t>
                      </a:r>
                      <a:r>
                        <a:rPr lang="en-US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Popular  Options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Key-Value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Riak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Redis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Memcached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Amazon DB, Project </a:t>
                      </a:r>
                      <a:r>
                        <a:rPr lang="en-US" baseline="0" dirty="0" err="1" smtClean="0"/>
                        <a:t>Voldemort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MongoDB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CouchDB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Terrastore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OrientDB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RavenDB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Column-Family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Cassandra, </a:t>
                      </a:r>
                      <a:r>
                        <a:rPr lang="en-US" dirty="0" err="1" smtClean="0"/>
                        <a:t>HBase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Hypertable</a:t>
                      </a:r>
                      <a:r>
                        <a:rPr lang="en-US" baseline="0" dirty="0" smtClean="0"/>
                        <a:t>, Amazon Simple DB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Neo4J, Infinite Graph, </a:t>
                      </a:r>
                      <a:r>
                        <a:rPr lang="en-US" dirty="0" err="1" smtClean="0"/>
                        <a:t>OrientDB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FlockDB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876800" y="1446929"/>
            <a:ext cx="3533774" cy="381087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Book includes dedicated chapters addressing each </a:t>
            </a:r>
            <a:r>
              <a:rPr lang="en-US" sz="1800" dirty="0" err="1" smtClean="0"/>
              <a:t>NoSQL</a:t>
            </a:r>
            <a:r>
              <a:rPr lang="en-US" sz="1800" dirty="0" smtClean="0"/>
              <a:t> type discussing features of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Query Features</a:t>
            </a:r>
          </a:p>
          <a:p>
            <a:pPr lvl="1"/>
            <a:r>
              <a:rPr lang="en-US" dirty="0" smtClean="0"/>
              <a:t>Scaling</a:t>
            </a:r>
          </a:p>
          <a:p>
            <a:r>
              <a:rPr lang="en-US" sz="1800" dirty="0" smtClean="0"/>
              <a:t>Also presents </a:t>
            </a:r>
            <a:r>
              <a:rPr lang="en-US" sz="1800" b="1" dirty="0" smtClean="0"/>
              <a:t>suitable use cases </a:t>
            </a:r>
            <a:r>
              <a:rPr lang="en-US" sz="1800" dirty="0" smtClean="0"/>
              <a:t>as well as guidance on </a:t>
            </a:r>
            <a:r>
              <a:rPr lang="en-US" sz="1800" b="1" dirty="0" smtClean="0"/>
              <a:t>when not to use </a:t>
            </a:r>
            <a:r>
              <a:rPr lang="en-US" sz="1800" dirty="0" smtClean="0"/>
              <a:t>a particular type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5562601"/>
            <a:ext cx="8382000" cy="1066799"/>
          </a:xfrm>
        </p:spPr>
        <p:txBody>
          <a:bodyPr>
            <a:normAutofit/>
          </a:bodyPr>
          <a:lstStyle/>
          <a:p>
            <a:r>
              <a:rPr lang="en-US" sz="1800" b="1" i="1" dirty="0" smtClean="0"/>
              <a:t>Embrace POLYGOT PERSISTENCE</a:t>
            </a:r>
          </a:p>
          <a:p>
            <a:pPr lvl="1"/>
            <a:r>
              <a:rPr lang="en-US" sz="1800" dirty="0" smtClean="0"/>
              <a:t>Leverage the fact that different databases are designed to solve different problems </a:t>
            </a:r>
          </a:p>
        </p:txBody>
      </p:sp>
    </p:spTree>
    <p:extLst>
      <p:ext uri="{BB962C8B-B14F-4D97-AF65-F5344CB8AC3E}">
        <p14:creationId xmlns:p14="http://schemas.microsoft.com/office/powerpoint/2010/main" val="31802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enterprises tend to use the same database engine to store business transactions, session management data, and for other needs such as BI, reporting, logging,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RDBMS Architecture…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5340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implementation of </a:t>
            </a:r>
            <a:r>
              <a:rPr lang="en-US" dirty="0" err="1" smtClean="0"/>
              <a:t>polygot</a:t>
            </a:r>
            <a:r>
              <a:rPr lang="en-US" dirty="0" smtClean="0"/>
              <a:t> persistence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Become…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5341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implementation of wrapping data stores into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Be Even Better…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2" y="1981200"/>
            <a:ext cx="78867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more data storage technologies increases complexity in programming and operations</a:t>
            </a:r>
          </a:p>
          <a:p>
            <a:r>
              <a:rPr lang="en-US" dirty="0" smtClean="0"/>
              <a:t>Due to RDBMS maturity and the available pool of people with experience, </a:t>
            </a:r>
            <a:r>
              <a:rPr lang="en-US" b="1" i="1" dirty="0" smtClean="0"/>
              <a:t>many</a:t>
            </a:r>
            <a:r>
              <a:rPr lang="en-US" dirty="0" smtClean="0"/>
              <a:t>, if not most, projects using RDBMS </a:t>
            </a:r>
            <a:r>
              <a:rPr lang="en-US" b="1" i="1" dirty="0" smtClean="0"/>
              <a:t>should stick with the default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But… I </a:t>
            </a:r>
            <a:r>
              <a:rPr lang="en-US" b="1" i="1" u="sng" dirty="0" smtClean="0">
                <a:solidFill>
                  <a:srgbClr val="FF0000"/>
                </a:solidFill>
              </a:rPr>
              <a:t>want</a:t>
            </a:r>
            <a:r>
              <a:rPr lang="en-US" b="1" i="1" dirty="0" smtClean="0">
                <a:solidFill>
                  <a:srgbClr val="FF0000"/>
                </a:solidFill>
              </a:rPr>
              <a:t> to use </a:t>
            </a:r>
            <a:r>
              <a:rPr lang="en-US" b="1" i="1" dirty="0" err="1" smtClean="0">
                <a:solidFill>
                  <a:srgbClr val="FF0000"/>
                </a:solidFill>
              </a:rPr>
              <a:t>NoSQL</a:t>
            </a:r>
            <a:r>
              <a:rPr lang="en-US" b="1" i="1" dirty="0" smtClean="0">
                <a:solidFill>
                  <a:srgbClr val="FF0000"/>
                </a:solidFill>
              </a:rPr>
              <a:t>!!</a:t>
            </a:r>
          </a:p>
          <a:p>
            <a:pPr lvl="1"/>
            <a:r>
              <a:rPr lang="en-US" dirty="0" smtClean="0"/>
              <a:t>Find a true use case where the advantages outweigh the additional costs/complexity</a:t>
            </a:r>
          </a:p>
          <a:p>
            <a:pPr lvl="1"/>
            <a:r>
              <a:rPr lang="en-US" dirty="0" smtClean="0"/>
              <a:t>Hedge your bets by wrapping a service layer around your application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3437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But, With Added Complexity &amp; Cost...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short/n/sweet &amp; to the point </a:t>
            </a:r>
            <a:r>
              <a:rPr lang="en-US" i="1" dirty="0" smtClean="0"/>
              <a:t>– you’ve got to appreciate that!!</a:t>
            </a:r>
          </a:p>
          <a:p>
            <a:r>
              <a:rPr lang="en-US" dirty="0" smtClean="0"/>
              <a:t>Presents a quick overview of the </a:t>
            </a:r>
            <a:r>
              <a:rPr lang="en-US" dirty="0" err="1" smtClean="0"/>
              <a:t>NoSQL</a:t>
            </a:r>
            <a:r>
              <a:rPr lang="en-US" dirty="0" smtClean="0"/>
              <a:t> landscape ending with some pragmatic recommendations</a:t>
            </a:r>
          </a:p>
          <a:p>
            <a:r>
              <a:rPr lang="en-US" dirty="0" smtClean="0"/>
              <a:t>Good book for those brand-new to </a:t>
            </a:r>
            <a:r>
              <a:rPr lang="en-US" dirty="0" err="1" smtClean="0"/>
              <a:t>NoSQL</a:t>
            </a:r>
            <a:r>
              <a:rPr lang="en-US" dirty="0" smtClean="0"/>
              <a:t>, but just a bit better for the person who </a:t>
            </a:r>
            <a:r>
              <a:rPr lang="en-US" dirty="0" smtClean="0"/>
              <a:t>has done </a:t>
            </a:r>
            <a:r>
              <a:rPr lang="en-US" dirty="0" smtClean="0"/>
              <a:t>some reading-oriented research and is ready to dive in </a:t>
            </a:r>
            <a:r>
              <a:rPr lang="en-US" dirty="0" smtClean="0"/>
              <a:t>head-first into </a:t>
            </a:r>
            <a:r>
              <a:rPr lang="en-US" dirty="0" smtClean="0"/>
              <a:t>these technologies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</a:t>
            </a:r>
            <a:r>
              <a:rPr lang="en-US" dirty="0" err="1" smtClean="0"/>
              <a:t>NoSQL</a:t>
            </a:r>
            <a:r>
              <a:rPr lang="en-US" dirty="0" smtClean="0"/>
              <a:t> Distilled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Nothing Really!!</a:t>
            </a:r>
          </a:p>
          <a:p>
            <a:pPr lvl="1"/>
            <a:r>
              <a:rPr lang="en-US" dirty="0" smtClean="0"/>
              <a:t>RDBMS technologies are VERY mature and the backbone of most systems today</a:t>
            </a:r>
          </a:p>
          <a:p>
            <a:pPr lvl="2"/>
            <a:r>
              <a:rPr lang="en-US" dirty="0" smtClean="0"/>
              <a:t>ACID benefits counted on by OLTP systems</a:t>
            </a:r>
          </a:p>
          <a:p>
            <a:pPr lvl="2"/>
            <a:r>
              <a:rPr lang="en-US" dirty="0" smtClean="0"/>
              <a:t>Transactions spanning multiple DML statements </a:t>
            </a:r>
            <a:r>
              <a:rPr lang="en-US" i="1" dirty="0" smtClean="0"/>
              <a:t>(distributed </a:t>
            </a:r>
            <a:r>
              <a:rPr lang="en-US" i="1" dirty="0" err="1" smtClean="0"/>
              <a:t>txns</a:t>
            </a:r>
            <a:r>
              <a:rPr lang="en-US" i="1" dirty="0"/>
              <a:t> </a:t>
            </a:r>
            <a:r>
              <a:rPr lang="en-US" i="1" dirty="0" smtClean="0"/>
              <a:t>w/2PC, too!)</a:t>
            </a:r>
          </a:p>
          <a:p>
            <a:pPr lvl="2"/>
            <a:r>
              <a:rPr lang="en-US" dirty="0" smtClean="0"/>
              <a:t>Can be an integration technology all by itself </a:t>
            </a:r>
            <a:r>
              <a:rPr lang="en-US" i="1" dirty="0" smtClean="0"/>
              <a:t>(yes… “data integration” does pain an OO developer like myself, but it is a reality that is being leveraged every single day)</a:t>
            </a:r>
          </a:p>
          <a:p>
            <a:pPr lvl="2"/>
            <a:r>
              <a:rPr lang="en-US" dirty="0" smtClean="0"/>
              <a:t>Great for well-understood and normalized data models</a:t>
            </a:r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The impedance mismatch between in-memory object graphs is always there</a:t>
            </a:r>
          </a:p>
          <a:p>
            <a:pPr lvl="1"/>
            <a:r>
              <a:rPr lang="en-US" dirty="0" smtClean="0"/>
              <a:t>Cannot scale (at least in a cost-effective manner) to </a:t>
            </a:r>
            <a:r>
              <a:rPr lang="en-US" dirty="0" smtClean="0">
                <a:hlinkClick r:id="rId3"/>
              </a:rPr>
              <a:t>LUDICROUS</a:t>
            </a:r>
            <a:r>
              <a:rPr lang="en-US" dirty="0" smtClean="0"/>
              <a:t> data</a:t>
            </a:r>
          </a:p>
          <a:p>
            <a:pPr lvl="2"/>
            <a:r>
              <a:rPr lang="en-US" dirty="0" smtClean="0"/>
              <a:t>Thinking of the </a:t>
            </a:r>
            <a:r>
              <a:rPr lang="en-US" dirty="0" smtClean="0">
                <a:hlinkClick r:id="rId4"/>
              </a:rPr>
              <a:t>3 V’s of Big Data</a:t>
            </a:r>
            <a:r>
              <a:rPr lang="en-US" dirty="0" smtClean="0"/>
              <a:t>; Variety, Velocity and Volume</a:t>
            </a:r>
          </a:p>
          <a:p>
            <a:pPr lvl="3"/>
            <a:r>
              <a:rPr lang="en-US" dirty="0" smtClean="0"/>
              <a:t>Example: capturing cell phone location data for 100M cell phones every 10 seconds would yield almost 1T records/day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Wrong with SQL?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 name for persistence stores with these common characteristics</a:t>
            </a:r>
          </a:p>
          <a:p>
            <a:pPr lvl="1"/>
            <a:r>
              <a:rPr lang="en-US" dirty="0" smtClean="0"/>
              <a:t>Not using the relational model</a:t>
            </a:r>
          </a:p>
          <a:p>
            <a:pPr lvl="1"/>
            <a:r>
              <a:rPr lang="en-US" dirty="0" smtClean="0"/>
              <a:t>Running well on clusters</a:t>
            </a:r>
          </a:p>
          <a:p>
            <a:pPr lvl="1"/>
            <a:r>
              <a:rPr lang="en-US" dirty="0" smtClean="0"/>
              <a:t>Open-source</a:t>
            </a:r>
          </a:p>
          <a:p>
            <a:pPr lvl="1"/>
            <a:r>
              <a:rPr lang="en-US" dirty="0" smtClean="0"/>
              <a:t>Built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 web estates</a:t>
            </a:r>
          </a:p>
          <a:p>
            <a:pPr lvl="1"/>
            <a:r>
              <a:rPr lang="en-US" dirty="0" err="1" smtClean="0"/>
              <a:t>Schemaless</a:t>
            </a:r>
            <a:endParaRPr lang="en-US" dirty="0" smtClean="0"/>
          </a:p>
          <a:p>
            <a:pPr lvl="1"/>
            <a:r>
              <a:rPr lang="en-US" dirty="0" smtClean="0"/>
              <a:t>(usually) No </a:t>
            </a:r>
            <a:r>
              <a:rPr lang="en-US" dirty="0" err="1" smtClean="0"/>
              <a:t>transactioning</a:t>
            </a:r>
            <a:r>
              <a:rPr lang="en-US" dirty="0" smtClean="0"/>
              <a:t> beyond single operation</a:t>
            </a:r>
          </a:p>
          <a:p>
            <a:r>
              <a:rPr lang="en-US" dirty="0" smtClean="0"/>
              <a:t>Cements the concept of </a:t>
            </a:r>
            <a:r>
              <a:rPr lang="en-US" dirty="0" err="1" smtClean="0"/>
              <a:t>Polygot</a:t>
            </a:r>
            <a:r>
              <a:rPr lang="en-US" dirty="0" smtClean="0"/>
              <a:t> Persistence</a:t>
            </a:r>
          </a:p>
          <a:p>
            <a:pPr lvl="1"/>
            <a:r>
              <a:rPr lang="en-US" dirty="0" smtClean="0"/>
              <a:t>Today we see relational databases as one option for data storage</a:t>
            </a:r>
          </a:p>
          <a:p>
            <a:pPr lvl="1"/>
            <a:r>
              <a:rPr lang="en-US" dirty="0" smtClean="0"/>
              <a:t>With many (evolving) </a:t>
            </a:r>
            <a:r>
              <a:rPr lang="en-US" dirty="0" err="1" smtClean="0"/>
              <a:t>NoSQL</a:t>
            </a:r>
            <a:r>
              <a:rPr lang="en-US" dirty="0" smtClean="0"/>
              <a:t> types and implementations solving different use cases we will evolve to an approach of using different data stores with the same application</a:t>
            </a:r>
          </a:p>
          <a:p>
            <a:pPr lvl="1"/>
            <a:r>
              <a:rPr lang="en-US" b="1" i="1" dirty="0" smtClean="0"/>
              <a:t>We’ll visit this again!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NoSQL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181600" y="1446929"/>
            <a:ext cx="3533774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RDBMS data models are visualized via Entity Relationship Diagrams as well as physical DDL</a:t>
            </a:r>
          </a:p>
          <a:p>
            <a:pPr lvl="1"/>
            <a:r>
              <a:rPr lang="en-US" dirty="0" smtClean="0"/>
              <a:t>Elements of the bigger whole are stored independently in tables with relational constraints (such as foreign keys) identifying the relationships</a:t>
            </a:r>
          </a:p>
          <a:p>
            <a:pPr lvl="1"/>
            <a:r>
              <a:rPr lang="en-US" dirty="0" smtClean="0"/>
              <a:t>This design is </a:t>
            </a:r>
            <a:r>
              <a:rPr lang="en-US" i="1" dirty="0" smtClean="0"/>
              <a:t>aggregate-ignorant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Relational Data Models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0142"/>
            <a:ext cx="4495800" cy="459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3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1447800"/>
            <a:ext cx="4724400" cy="4648199"/>
          </a:xfrm>
          <a:prstGeom prst="rect">
            <a:avLst/>
          </a:prstGeom>
        </p:spPr>
        <p:txBody>
          <a:bodyPr wrap="square" numCol="2" spcCol="182880">
            <a:spAutoFit/>
          </a:bodyPr>
          <a:lstStyle/>
          <a:p>
            <a:r>
              <a:rPr lang="en-US" sz="800" dirty="0"/>
              <a:t>{</a:t>
            </a:r>
          </a:p>
          <a:p>
            <a:r>
              <a:rPr lang="en-US" sz="800" dirty="0"/>
              <a:t>    "Person" :    {</a:t>
            </a:r>
          </a:p>
          <a:p>
            <a:r>
              <a:rPr lang="en-US" sz="800" dirty="0"/>
              <a:t>        "</a:t>
            </a:r>
            <a:r>
              <a:rPr lang="en-US" sz="800" dirty="0" err="1"/>
              <a:t>FirstName</a:t>
            </a:r>
            <a:r>
              <a:rPr lang="en-US" sz="800" dirty="0"/>
              <a:t>" : "Fred",</a:t>
            </a:r>
          </a:p>
          <a:p>
            <a:r>
              <a:rPr lang="en-US" sz="800" dirty="0"/>
              <a:t>        "</a:t>
            </a:r>
            <a:r>
              <a:rPr lang="en-US" sz="800" dirty="0" err="1"/>
              <a:t>LastName</a:t>
            </a:r>
            <a:r>
              <a:rPr lang="en-US" sz="800" dirty="0"/>
              <a:t>"  : "Flintstone"</a:t>
            </a:r>
          </a:p>
          <a:p>
            <a:r>
              <a:rPr lang="en-US" sz="800" dirty="0"/>
              <a:t>    },</a:t>
            </a:r>
          </a:p>
          <a:p>
            <a:r>
              <a:rPr lang="en-US" sz="800" dirty="0"/>
              <a:t>    "Addresses" :  [</a:t>
            </a:r>
          </a:p>
          <a:p>
            <a:r>
              <a:rPr lang="en-US" sz="800" dirty="0"/>
              <a:t>        { "Address":</a:t>
            </a:r>
          </a:p>
          <a:p>
            <a:r>
              <a:rPr lang="en-US" sz="800" dirty="0"/>
              <a:t>            { "</a:t>
            </a:r>
            <a:r>
              <a:rPr lang="en-US" sz="800" dirty="0" err="1"/>
              <a:t>Country":"USA</a:t>
            </a:r>
            <a:r>
              <a:rPr lang="en-US" sz="800" dirty="0"/>
              <a:t>",</a:t>
            </a:r>
          </a:p>
          <a:p>
            <a:r>
              <a:rPr lang="en-US" sz="800" dirty="0"/>
              <a:t>              "Original":{ "raw":"10 Rubble Blvd. Bedrock, NJ 03241"},</a:t>
            </a:r>
          </a:p>
          <a:p>
            <a:r>
              <a:rPr lang="en-US" sz="800" dirty="0"/>
              <a:t>              "Standardized":{"StreetNumber":"10",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StreetName</a:t>
            </a:r>
            <a:r>
              <a:rPr lang="en-US" sz="800" dirty="0"/>
              <a:t>":"RUBBLE",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StreetSuffix</a:t>
            </a:r>
            <a:r>
              <a:rPr lang="en-US" sz="800" dirty="0"/>
              <a:t>":"BLVD",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City":"BEDROCK</a:t>
            </a:r>
            <a:r>
              <a:rPr lang="en-US" sz="800" dirty="0"/>
              <a:t>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State":"NJ</a:t>
            </a:r>
            <a:r>
              <a:rPr lang="en-US" sz="800" dirty="0"/>
              <a:t>",</a:t>
            </a:r>
          </a:p>
          <a:p>
            <a:r>
              <a:rPr lang="en-US" sz="800" dirty="0"/>
              <a:t>                "ZipCode":"03241"},</a:t>
            </a:r>
          </a:p>
          <a:p>
            <a:r>
              <a:rPr lang="en-US" sz="800" dirty="0"/>
              <a:t>              "Cleansed":{ "StreetNumber":"10",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StreetName</a:t>
            </a:r>
            <a:r>
              <a:rPr lang="en-US" sz="800" dirty="0"/>
              <a:t>":"RUBBLE",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StreetSuffix</a:t>
            </a:r>
            <a:r>
              <a:rPr lang="en-US" sz="800" dirty="0"/>
              <a:t>":"BLVD",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City":"BEDROCK</a:t>
            </a:r>
            <a:r>
              <a:rPr lang="en-US" sz="800" dirty="0"/>
              <a:t>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State":"NJ</a:t>
            </a:r>
            <a:r>
              <a:rPr lang="en-US" sz="800" dirty="0"/>
              <a:t>",</a:t>
            </a:r>
          </a:p>
          <a:p>
            <a:r>
              <a:rPr lang="en-US" sz="800" dirty="0"/>
              <a:t>                "ZipCode":"03241"}</a:t>
            </a:r>
          </a:p>
          <a:p>
            <a:r>
              <a:rPr lang="en-US" sz="800" dirty="0"/>
              <a:t>            }</a:t>
            </a:r>
          </a:p>
          <a:p>
            <a:r>
              <a:rPr lang="en-US" sz="800" dirty="0"/>
              <a:t>        }</a:t>
            </a:r>
          </a:p>
          <a:p>
            <a:r>
              <a:rPr lang="en-US" sz="800" dirty="0"/>
              <a:t>    ],</a:t>
            </a:r>
          </a:p>
          <a:p>
            <a:r>
              <a:rPr lang="en-US" sz="800" dirty="0"/>
              <a:t>    "</a:t>
            </a:r>
            <a:r>
              <a:rPr lang="en-US" sz="800" dirty="0" err="1"/>
              <a:t>LinesOfCredit</a:t>
            </a:r>
            <a:r>
              <a:rPr lang="en-US" sz="800" dirty="0"/>
              <a:t>" :  {</a:t>
            </a:r>
          </a:p>
          <a:p>
            <a:r>
              <a:rPr lang="en-US" sz="800" dirty="0"/>
              <a:t>        "</a:t>
            </a:r>
            <a:r>
              <a:rPr lang="en-US" sz="800" dirty="0" err="1"/>
              <a:t>CreditCards</a:t>
            </a:r>
            <a:r>
              <a:rPr lang="en-US" sz="800" dirty="0"/>
              <a:t>" : [</a:t>
            </a:r>
          </a:p>
          <a:p>
            <a:r>
              <a:rPr lang="en-US" sz="800" dirty="0"/>
              <a:t>            { "</a:t>
            </a:r>
            <a:r>
              <a:rPr lang="en-US" sz="800" dirty="0" err="1"/>
              <a:t>Type":"VISA</a:t>
            </a:r>
            <a:r>
              <a:rPr lang="en-US" sz="800" dirty="0"/>
              <a:t>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Bank":"BOA</a:t>
            </a:r>
            <a:r>
              <a:rPr lang="en-US" sz="800" dirty="0"/>
              <a:t>",</a:t>
            </a:r>
          </a:p>
          <a:p>
            <a:r>
              <a:rPr lang="en-US" sz="800" dirty="0"/>
              <a:t>                "Account":"V1234",</a:t>
            </a:r>
          </a:p>
          <a:p>
            <a:r>
              <a:rPr lang="en-US" sz="800" dirty="0"/>
              <a:t>                "Limit":4000.00,</a:t>
            </a:r>
          </a:p>
          <a:p>
            <a:r>
              <a:rPr lang="en-US" sz="800" dirty="0"/>
              <a:t>                "Balance":1205.32,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PaymentHistory</a:t>
            </a:r>
            <a:r>
              <a:rPr lang="en-US" sz="800" dirty="0"/>
              <a:t>":[</a:t>
            </a:r>
          </a:p>
          <a:p>
            <a:r>
              <a:rPr lang="en-US" sz="800" dirty="0"/>
              <a:t>                    {"0109":1},</a:t>
            </a:r>
          </a:p>
          <a:p>
            <a:r>
              <a:rPr lang="en-US" sz="800" dirty="0"/>
              <a:t>                    {"0209":0},</a:t>
            </a:r>
          </a:p>
          <a:p>
            <a:r>
              <a:rPr lang="en-US" sz="800" dirty="0"/>
              <a:t>                    {"0309":-1}</a:t>
            </a:r>
          </a:p>
          <a:p>
            <a:r>
              <a:rPr lang="en-US" sz="800" dirty="0"/>
              <a:t>                ],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Status":"OPEN</a:t>
            </a:r>
            <a:r>
              <a:rPr lang="en-US" sz="800" dirty="0"/>
              <a:t>"</a:t>
            </a:r>
          </a:p>
          <a:p>
            <a:r>
              <a:rPr lang="en-US" sz="800" dirty="0"/>
              <a:t>            },</a:t>
            </a:r>
          </a:p>
          <a:p>
            <a:r>
              <a:rPr lang="en-US" sz="800" dirty="0"/>
              <a:t>            { "</a:t>
            </a:r>
            <a:r>
              <a:rPr lang="en-US" sz="800" dirty="0" err="1"/>
              <a:t>Type":"MC</a:t>
            </a:r>
            <a:r>
              <a:rPr lang="en-US" sz="800" dirty="0"/>
              <a:t>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Bank":"Chase</a:t>
            </a:r>
            <a:r>
              <a:rPr lang="en-US" sz="800" dirty="0"/>
              <a:t>",</a:t>
            </a:r>
          </a:p>
          <a:p>
            <a:r>
              <a:rPr lang="en-US" sz="800" dirty="0"/>
              <a:t>                "Account":"MC4567",</a:t>
            </a:r>
          </a:p>
          <a:p>
            <a:r>
              <a:rPr lang="en-US" sz="800" dirty="0"/>
              <a:t>                "Limit":5000.00,</a:t>
            </a:r>
          </a:p>
          <a:p>
            <a:r>
              <a:rPr lang="en-US" sz="800" dirty="0"/>
              <a:t>                "Balance":4321.12,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PaymentHistory</a:t>
            </a:r>
            <a:r>
              <a:rPr lang="en-US" sz="800" dirty="0"/>
              <a:t>":[</a:t>
            </a:r>
          </a:p>
          <a:p>
            <a:r>
              <a:rPr lang="en-US" sz="800" dirty="0"/>
              <a:t>                    {"0111":1},</a:t>
            </a:r>
          </a:p>
          <a:p>
            <a:r>
              <a:rPr lang="en-US" sz="800" dirty="0"/>
              <a:t>                    {"0211":0},</a:t>
            </a:r>
          </a:p>
          <a:p>
            <a:r>
              <a:rPr lang="en-US" sz="800" dirty="0"/>
              <a:t>                    {"0311":1},</a:t>
            </a:r>
          </a:p>
          <a:p>
            <a:r>
              <a:rPr lang="en-US" sz="800" dirty="0"/>
              <a:t>                    {"0411":1},</a:t>
            </a:r>
          </a:p>
          <a:p>
            <a:r>
              <a:rPr lang="en-US" sz="800" dirty="0"/>
              <a:t>                    {"0511":1},</a:t>
            </a:r>
          </a:p>
          <a:p>
            <a:r>
              <a:rPr lang="en-US" sz="800" dirty="0"/>
              <a:t>                    {"0611":1},</a:t>
            </a:r>
          </a:p>
          <a:p>
            <a:r>
              <a:rPr lang="en-US" sz="800" dirty="0"/>
              <a:t>                    {"0711":1},</a:t>
            </a:r>
          </a:p>
          <a:p>
            <a:r>
              <a:rPr lang="en-US" sz="800" dirty="0"/>
              <a:t>                    {"0811":1},</a:t>
            </a:r>
          </a:p>
          <a:p>
            <a:r>
              <a:rPr lang="en-US" sz="800" dirty="0"/>
              <a:t>                    {"0911":-1}</a:t>
            </a:r>
          </a:p>
          <a:p>
            <a:r>
              <a:rPr lang="en-US" sz="800" dirty="0"/>
              <a:t>                ],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Status":"OPEN</a:t>
            </a:r>
            <a:r>
              <a:rPr lang="en-US" sz="800" dirty="0"/>
              <a:t>"</a:t>
            </a:r>
          </a:p>
          <a:p>
            <a:r>
              <a:rPr lang="en-US" sz="800" dirty="0"/>
              <a:t>            }</a:t>
            </a:r>
          </a:p>
          <a:p>
            <a:r>
              <a:rPr lang="en-US" sz="800" dirty="0"/>
              <a:t>        ],</a:t>
            </a:r>
          </a:p>
          <a:p>
            <a:r>
              <a:rPr lang="en-US" sz="800" dirty="0"/>
              <a:t>        "Mortgages" : [</a:t>
            </a:r>
          </a:p>
          <a:p>
            <a:r>
              <a:rPr lang="en-US" sz="800" dirty="0"/>
              <a:t>            { "Bank":"...",</a:t>
            </a:r>
          </a:p>
          <a:p>
            <a:r>
              <a:rPr lang="en-US" sz="800" dirty="0"/>
              <a:t>                "Account":"...",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OriginalAmount</a:t>
            </a:r>
            <a:r>
              <a:rPr lang="en-US" sz="800" dirty="0"/>
              <a:t>":"...",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CurrentBalance</a:t>
            </a:r>
            <a:r>
              <a:rPr lang="en-US" sz="800" dirty="0"/>
              <a:t>":"...",</a:t>
            </a:r>
          </a:p>
          <a:p>
            <a:r>
              <a:rPr lang="en-US" sz="800" dirty="0"/>
              <a:t>                "</a:t>
            </a:r>
            <a:r>
              <a:rPr lang="en-US" sz="800" dirty="0" err="1"/>
              <a:t>PaymentHistory</a:t>
            </a:r>
            <a:r>
              <a:rPr lang="en-US" sz="800" dirty="0"/>
              <a:t>":[</a:t>
            </a:r>
          </a:p>
          <a:p>
            <a:r>
              <a:rPr lang="en-US" sz="800" dirty="0"/>
              <a:t>                    {"0109":1},</a:t>
            </a:r>
          </a:p>
          <a:p>
            <a:r>
              <a:rPr lang="en-US" sz="800" dirty="0"/>
              <a:t>                    {"0209":0},</a:t>
            </a:r>
          </a:p>
          <a:p>
            <a:r>
              <a:rPr lang="en-US" sz="800" dirty="0"/>
              <a:t>                    {"0309":-1}</a:t>
            </a:r>
          </a:p>
          <a:p>
            <a:r>
              <a:rPr lang="en-US" sz="800" dirty="0"/>
              <a:t>                ]</a:t>
            </a:r>
          </a:p>
          <a:p>
            <a:r>
              <a:rPr lang="en-US" sz="800" dirty="0"/>
              <a:t>            }</a:t>
            </a:r>
          </a:p>
          <a:p>
            <a:r>
              <a:rPr lang="en-US" sz="800" dirty="0"/>
              <a:t>        ]</a:t>
            </a:r>
          </a:p>
          <a:p>
            <a:r>
              <a:rPr lang="en-US" sz="800" dirty="0"/>
              <a:t>    }</a:t>
            </a:r>
          </a:p>
          <a:p>
            <a:r>
              <a:rPr lang="en-US" sz="800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 rot="20471793">
            <a:off x="3996805" y="3264066"/>
            <a:ext cx="4844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C00000">
                    <a:alpha val="27000"/>
                  </a:srgbClr>
                </a:solidFill>
              </a:rPr>
              <a:t>j</a:t>
            </a:r>
            <a:r>
              <a:rPr lang="en-US" sz="6000" b="1" dirty="0" err="1" smtClean="0">
                <a:solidFill>
                  <a:srgbClr val="C00000">
                    <a:alpha val="27000"/>
                  </a:srgbClr>
                </a:solidFill>
              </a:rPr>
              <a:t>son.schema</a:t>
            </a:r>
            <a:endParaRPr lang="en-US" sz="6000" b="1" dirty="0">
              <a:solidFill>
                <a:srgbClr val="C00000">
                  <a:alpha val="27000"/>
                </a:srgbClr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914774" cy="4288536"/>
          </a:xfrm>
        </p:spPr>
        <p:txBody>
          <a:bodyPr/>
          <a:lstStyle/>
          <a:p>
            <a:r>
              <a:rPr lang="en-US" sz="1800" dirty="0" smtClean="0"/>
              <a:t>An </a:t>
            </a:r>
            <a:r>
              <a:rPr lang="en-US" sz="1800" dirty="0"/>
              <a:t>aggregate is a collection of related objects treated as a single unit</a:t>
            </a:r>
          </a:p>
          <a:p>
            <a:pPr lvl="1"/>
            <a:r>
              <a:rPr lang="en-US" dirty="0"/>
              <a:t>It is physically stored in this format </a:t>
            </a:r>
            <a:r>
              <a:rPr lang="en-US" i="1" dirty="0"/>
              <a:t>– </a:t>
            </a:r>
            <a:r>
              <a:rPr lang="en-US" b="1" i="1" dirty="0"/>
              <a:t>data and model definition together</a:t>
            </a:r>
          </a:p>
          <a:p>
            <a:pPr lvl="1"/>
            <a:r>
              <a:rPr lang="en-US" dirty="0"/>
              <a:t>Becomes painful when there are many ways to retrieve the same/similar data</a:t>
            </a:r>
          </a:p>
          <a:p>
            <a:pPr lvl="1"/>
            <a:r>
              <a:rPr lang="en-US" dirty="0"/>
              <a:t>Transactions occur at the aggregate level (addresses </a:t>
            </a:r>
            <a:r>
              <a:rPr lang="en-US" b="1" dirty="0"/>
              <a:t>most</a:t>
            </a:r>
            <a:r>
              <a:rPr lang="en-US" dirty="0"/>
              <a:t> of the </a:t>
            </a:r>
            <a:r>
              <a:rPr lang="en-US" dirty="0" err="1"/>
              <a:t>txn’ing</a:t>
            </a:r>
            <a:r>
              <a:rPr lang="en-US" dirty="0"/>
              <a:t> concerns)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Data Models</a:t>
            </a:r>
          </a:p>
        </p:txBody>
      </p:sp>
    </p:spTree>
    <p:extLst>
      <p:ext uri="{BB962C8B-B14F-4D97-AF65-F5344CB8AC3E}">
        <p14:creationId xmlns:p14="http://schemas.microsoft.com/office/powerpoint/2010/main" val="36461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Key-Value Stores</a:t>
            </a:r>
          </a:p>
          <a:p>
            <a:pPr lvl="1"/>
            <a:r>
              <a:rPr lang="en-US" dirty="0" smtClean="0"/>
              <a:t>Only able to look up data by the Key</a:t>
            </a:r>
          </a:p>
          <a:p>
            <a:pPr lvl="1"/>
            <a:r>
              <a:rPr lang="en-US" dirty="0" smtClean="0"/>
              <a:t>Value is essentially a CLOB/BLOB </a:t>
            </a:r>
            <a:r>
              <a:rPr lang="en-US" i="1" dirty="0" smtClean="0"/>
              <a:t>(any format)</a:t>
            </a:r>
          </a:p>
          <a:p>
            <a:r>
              <a:rPr lang="en-US" dirty="0" smtClean="0"/>
              <a:t>Document Databases</a:t>
            </a:r>
          </a:p>
          <a:p>
            <a:pPr lvl="1"/>
            <a:r>
              <a:rPr lang="en-US" dirty="0" smtClean="0"/>
              <a:t>Data is stored in self-describing, hierarchical tree data structures which can consist of maps, collections and primitive values </a:t>
            </a:r>
            <a:r>
              <a:rPr lang="en-US" i="1" dirty="0" smtClean="0"/>
              <a:t>(utilizing XML or JSON/BSON)</a:t>
            </a:r>
          </a:p>
          <a:p>
            <a:pPr lvl="1"/>
            <a:r>
              <a:rPr lang="en-US" dirty="0" smtClean="0"/>
              <a:t>Searchable by any element of the aggregate and supports indexing</a:t>
            </a:r>
          </a:p>
          <a:p>
            <a:r>
              <a:rPr lang="en-US" dirty="0" smtClean="0"/>
              <a:t>Column-Family Stores</a:t>
            </a:r>
          </a:p>
          <a:p>
            <a:pPr lvl="1"/>
            <a:r>
              <a:rPr lang="en-US" dirty="0" smtClean="0"/>
              <a:t>Essentially a key-value store where the Value is a “map of maps” </a:t>
            </a:r>
            <a:r>
              <a:rPr lang="en-US" i="1" dirty="0" smtClean="0"/>
              <a:t>(no constraints on how data values are formatted)</a:t>
            </a:r>
          </a:p>
          <a:p>
            <a:r>
              <a:rPr lang="en-US" dirty="0" smtClean="0"/>
              <a:t>Graph Databases</a:t>
            </a:r>
          </a:p>
          <a:p>
            <a:pPr lvl="1"/>
            <a:r>
              <a:rPr lang="en-US" b="1" i="1" dirty="0" smtClean="0"/>
              <a:t>Something entirely different than the others in almost every way</a:t>
            </a:r>
          </a:p>
          <a:p>
            <a:pPr lvl="1"/>
            <a:r>
              <a:rPr lang="en-US" dirty="0" smtClean="0"/>
              <a:t>Stores small records (nodes) with directional relationships (edges)</a:t>
            </a:r>
          </a:p>
          <a:p>
            <a:pPr lvl="2"/>
            <a:r>
              <a:rPr lang="en-US" dirty="0" smtClean="0"/>
              <a:t>Both, nodes and edges can have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</a:t>
            </a:r>
            <a:r>
              <a:rPr lang="en-US" dirty="0" err="1" smtClean="0"/>
              <a:t>NoSQL</a:t>
            </a:r>
            <a:r>
              <a:rPr lang="en-US" dirty="0" smtClean="0"/>
              <a:t>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Technically – YES</a:t>
            </a:r>
          </a:p>
          <a:p>
            <a:r>
              <a:rPr lang="en-US" dirty="0" smtClean="0"/>
              <a:t>Logically (and Practically) – NO</a:t>
            </a:r>
            <a:r>
              <a:rPr lang="en-US" i="1" dirty="0" smtClean="0"/>
              <a:t>, or more appropriately NOT EXACTLY</a:t>
            </a:r>
          </a:p>
          <a:p>
            <a:pPr lvl="1"/>
            <a:r>
              <a:rPr lang="en-US" dirty="0" smtClean="0"/>
              <a:t>Applications themselves have an implicit schema they are expecting</a:t>
            </a:r>
          </a:p>
          <a:p>
            <a:r>
              <a:rPr lang="en-US" dirty="0" smtClean="0"/>
              <a:t>This flexibility enables faster development than with RDBMS schema mods</a:t>
            </a:r>
          </a:p>
          <a:p>
            <a:r>
              <a:rPr lang="en-US" dirty="0" smtClean="0"/>
              <a:t>Similar structures can coexist </a:t>
            </a:r>
            <a:r>
              <a:rPr lang="en-US" i="1" dirty="0" smtClean="0"/>
              <a:t>(can also allow for gradual data migration)</a:t>
            </a:r>
          </a:p>
          <a:p>
            <a:r>
              <a:rPr lang="en-US" dirty="0" smtClean="0"/>
              <a:t>You base your aggregate model on your data access, not to attain 3NF </a:t>
            </a:r>
            <a:r>
              <a:rPr lang="en-US" i="1" dirty="0" smtClean="0"/>
              <a:t>(this could mean data duplication)</a:t>
            </a:r>
          </a:p>
          <a:p>
            <a:r>
              <a:rPr lang="en-US" dirty="0" smtClean="0"/>
              <a:t>Requires you to see the model’s implementation as an application database, not an integration database </a:t>
            </a:r>
            <a:r>
              <a:rPr lang="en-US" i="1" dirty="0" smtClean="0"/>
              <a:t>(encourages you to build a service layer)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Schemaless</a:t>
            </a:r>
            <a:r>
              <a:rPr lang="en-US" dirty="0" smtClean="0"/>
              <a:t>?  Really?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Sharding</a:t>
            </a:r>
            <a:r>
              <a:rPr lang="en-US" dirty="0" smtClean="0"/>
              <a:t> </a:t>
            </a:r>
            <a:r>
              <a:rPr lang="en-US" i="1" dirty="0" smtClean="0"/>
              <a:t>(aka partitioning)</a:t>
            </a:r>
            <a:endParaRPr lang="en-US" i="1" dirty="0"/>
          </a:p>
          <a:p>
            <a:pPr lvl="1"/>
            <a:r>
              <a:rPr lang="en-US" i="1" dirty="0" smtClean="0">
                <a:hlinkClick r:id="rId3"/>
              </a:rPr>
              <a:t>“The secret ingredient in the web-scale sauce”</a:t>
            </a:r>
            <a:endParaRPr lang="en-US" i="1" dirty="0"/>
          </a:p>
          <a:p>
            <a:pPr lvl="1"/>
            <a:r>
              <a:rPr lang="en-US" dirty="0" smtClean="0"/>
              <a:t>Storing different data on separate nodes; each handling their own read &amp; write ops</a:t>
            </a:r>
            <a:endParaRPr lang="en-US" dirty="0"/>
          </a:p>
          <a:p>
            <a:r>
              <a:rPr lang="en-US" dirty="0" smtClean="0"/>
              <a:t>Replication </a:t>
            </a:r>
            <a:r>
              <a:rPr lang="en-US" i="1" dirty="0" smtClean="0"/>
              <a:t>(for resiliency)</a:t>
            </a:r>
            <a:endParaRPr lang="en-US" i="1" dirty="0"/>
          </a:p>
          <a:p>
            <a:pPr lvl="1"/>
            <a:r>
              <a:rPr lang="en-US" dirty="0" smtClean="0"/>
              <a:t>Copying data across multiple server so each bit of data can be found in multiple places</a:t>
            </a:r>
            <a:endParaRPr lang="en-US" dirty="0"/>
          </a:p>
          <a:p>
            <a:r>
              <a:rPr lang="en-US" dirty="0" smtClean="0"/>
              <a:t>Combining </a:t>
            </a:r>
            <a:r>
              <a:rPr lang="en-US" dirty="0" err="1" smtClean="0"/>
              <a:t>Sharding</a:t>
            </a:r>
            <a:r>
              <a:rPr lang="en-US" dirty="0" smtClean="0"/>
              <a:t> &amp; Replication</a:t>
            </a:r>
          </a:p>
          <a:p>
            <a:r>
              <a:rPr lang="en-US" i="1" dirty="0" smtClean="0"/>
              <a:t>Of course… </a:t>
            </a:r>
            <a:r>
              <a:rPr lang="en-US" dirty="0" smtClean="0"/>
              <a:t>if you CAN work within a single server then do it!</a:t>
            </a:r>
          </a:p>
          <a:p>
            <a:pPr lvl="1"/>
            <a:r>
              <a:rPr lang="en-US" dirty="0" smtClean="0"/>
              <a:t>Less complexity</a:t>
            </a:r>
          </a:p>
          <a:p>
            <a:pPr lvl="1"/>
            <a:r>
              <a:rPr lang="en-US" dirty="0" smtClean="0"/>
              <a:t>Even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What kind of </a:t>
            </a:r>
            <a:r>
              <a:rPr lang="en-US" i="1" dirty="0" err="1" smtClean="0"/>
              <a:t>NoSQL</a:t>
            </a:r>
            <a:r>
              <a:rPr lang="en-US" i="1" dirty="0" smtClean="0"/>
              <a:t> talk would this be without these?  </a:t>
            </a:r>
          </a:p>
          <a:p>
            <a:r>
              <a:rPr lang="en-US" b="1" dirty="0" smtClean="0"/>
              <a:t>Worthy of a deep discussion all by itself</a:t>
            </a:r>
            <a:r>
              <a:rPr lang="en-US" dirty="0" smtClean="0"/>
              <a:t>, the CAP theorem in a nutshell states that you can pick two of the following characteristics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(read &amp; write) Availability</a:t>
            </a:r>
          </a:p>
          <a:p>
            <a:pPr lvl="1"/>
            <a:r>
              <a:rPr lang="en-US" dirty="0" smtClean="0"/>
              <a:t>Partition tolerance</a:t>
            </a:r>
          </a:p>
          <a:p>
            <a:r>
              <a:rPr lang="en-US" dirty="0" smtClean="0"/>
              <a:t>If you thought ACID was a catchy acronym, the </a:t>
            </a:r>
            <a:r>
              <a:rPr lang="en-US" dirty="0" err="1" smtClean="0"/>
              <a:t>NoSQL</a:t>
            </a:r>
            <a:r>
              <a:rPr lang="en-US" dirty="0" smtClean="0"/>
              <a:t> won’t disappoint as it gives us the opposite of ACID – </a:t>
            </a:r>
            <a:r>
              <a:rPr lang="en-US" b="1" i="1" dirty="0" smtClean="0"/>
              <a:t>BASE</a:t>
            </a:r>
            <a:r>
              <a:rPr lang="en-US" dirty="0" smtClean="0"/>
              <a:t> which stands for</a:t>
            </a:r>
          </a:p>
          <a:p>
            <a:pPr lvl="1"/>
            <a:r>
              <a:rPr lang="en-US" dirty="0" smtClean="0"/>
              <a:t>Basically Available</a:t>
            </a:r>
          </a:p>
          <a:p>
            <a:pPr lvl="1"/>
            <a:r>
              <a:rPr lang="en-US" dirty="0" smtClean="0"/>
              <a:t>Soft state</a:t>
            </a:r>
          </a:p>
          <a:p>
            <a:pPr lvl="1"/>
            <a:r>
              <a:rPr lang="en-US" dirty="0" smtClean="0"/>
              <a:t>Eventual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6297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CAP Theorem &amp; Eventual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equifax_powerpoint_2012">
  <a:themeElements>
    <a:clrScheme name="equifax 2011">
      <a:dk1>
        <a:srgbClr val="000000"/>
      </a:dk1>
      <a:lt1>
        <a:srgbClr val="FFFFFF"/>
      </a:lt1>
      <a:dk2>
        <a:srgbClr val="000000"/>
      </a:dk2>
      <a:lt2>
        <a:srgbClr val="ADAFAA"/>
      </a:lt2>
      <a:accent1>
        <a:srgbClr val="9E1B32"/>
      </a:accent1>
      <a:accent2>
        <a:srgbClr val="CC0000"/>
      </a:accent2>
      <a:accent3>
        <a:srgbClr val="666D70"/>
      </a:accent3>
      <a:accent4>
        <a:srgbClr val="BBBFBE"/>
      </a:accent4>
      <a:accent5>
        <a:srgbClr val="D1D4D3"/>
      </a:accent5>
      <a:accent6>
        <a:srgbClr val="EBB700"/>
      </a:accent6>
      <a:hlink>
        <a:srgbClr val="009999"/>
      </a:hlink>
      <a:folHlink>
        <a:srgbClr val="3394AB"/>
      </a:folHlink>
    </a:clrScheme>
    <a:fontScheme name="Equifax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tIns="91440" rtlCol="0">
        <a:spAutoFit/>
      </a:bodyPr>
      <a:lstStyle>
        <a:defPPr algn="l">
          <a:defRPr sz="2400" b="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B3CC9709B71147800EEF27D23A313D" ma:contentTypeVersion="2" ma:contentTypeDescription="Create a new document." ma:contentTypeScope="" ma:versionID="f599b8853b4e07534b82b39a3ea0e0c4">
  <xsd:schema xmlns:xsd="http://www.w3.org/2001/XMLSchema" xmlns:xs="http://www.w3.org/2001/XMLSchema" xmlns:p="http://schemas.microsoft.com/office/2006/metadata/properties" xmlns:ns3="http://schemas.microsoft.com/sharepoint/v4" targetNamespace="http://schemas.microsoft.com/office/2006/metadata/properties" ma:root="true" ma:fieldsID="5946bf87c70a87c13d9cfa1780bb748d" ns3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F667EA94-BA59-4EB3-A394-6E416F4093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7F4E7-3EFA-47DE-8344-A1B5F8F8E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8281DB-9B65-45BB-9730-2F9FAAD3D2B4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equifax_powerpoint_2012</Template>
  <TotalTime>2007</TotalTime>
  <Words>1417</Words>
  <Application>Microsoft Office PowerPoint</Application>
  <PresentationFormat>On-screen Show (4:3)</PresentationFormat>
  <Paragraphs>214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Tahoma</vt:lpstr>
      <vt:lpstr>Arial Narrow</vt:lpstr>
      <vt:lpstr>Corbel</vt:lpstr>
      <vt:lpstr>Tunga</vt:lpstr>
      <vt:lpstr>Calibri</vt:lpstr>
      <vt:lpstr>Wingdings</vt:lpstr>
      <vt:lpstr>equifax_powerpoint_2012</vt:lpstr>
      <vt:lpstr>Mylar</vt:lpstr>
      <vt:lpstr>Review of  NoSQL Distilled</vt:lpstr>
      <vt:lpstr>What’s Wrong with SQL?</vt:lpstr>
      <vt:lpstr>What is NoSQL?</vt:lpstr>
      <vt:lpstr>Relational Data Models</vt:lpstr>
      <vt:lpstr>Aggregate Data Models</vt:lpstr>
      <vt:lpstr>Types of NoSQL Technologies</vt:lpstr>
      <vt:lpstr>Schemaless?  Really?</vt:lpstr>
      <vt:lpstr>Distribution Models</vt:lpstr>
      <vt:lpstr>CAP Theorem &amp; Eventual Consistency</vt:lpstr>
      <vt:lpstr>Visualizing CAP Theorem &amp; BASE</vt:lpstr>
      <vt:lpstr>Implementation Options</vt:lpstr>
      <vt:lpstr>Today’s RDBMS Architecture…</vt:lpstr>
      <vt:lpstr>Can Become…</vt:lpstr>
      <vt:lpstr>Or Be Even Better…</vt:lpstr>
      <vt:lpstr>But, With Added Complexity &amp; Cost...</vt:lpstr>
      <vt:lpstr>Summary of NoSQL Distilled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2.0 Book Review</dc:title>
  <dc:creator>Lester Martin</dc:creator>
  <cp:lastModifiedBy>Lester Martin</cp:lastModifiedBy>
  <cp:revision>156</cp:revision>
  <dcterms:created xsi:type="dcterms:W3CDTF">2012-04-03T01:04:08Z</dcterms:created>
  <dcterms:modified xsi:type="dcterms:W3CDTF">2013-02-08T13:40:59Z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0x01010066B3CC9709B71147800EEF27D23A313D</vt:lpwstr>
  </property>
</Properties>
</file>